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9"/>
  </p:notesMasterIdLst>
  <p:sldIdLst>
    <p:sldId id="256" r:id="rId2"/>
    <p:sldId id="272" r:id="rId3"/>
    <p:sldId id="273" r:id="rId4"/>
    <p:sldId id="270" r:id="rId5"/>
    <p:sldId id="258" r:id="rId6"/>
    <p:sldId id="259" r:id="rId7"/>
    <p:sldId id="271" r:id="rId8"/>
    <p:sldId id="261" r:id="rId9"/>
    <p:sldId id="262" r:id="rId10"/>
    <p:sldId id="263" r:id="rId11"/>
    <p:sldId id="264" r:id="rId12"/>
    <p:sldId id="268" r:id="rId13"/>
    <p:sldId id="269" r:id="rId14"/>
    <p:sldId id="265" r:id="rId15"/>
    <p:sldId id="274" r:id="rId16"/>
    <p:sldId id="275" r:id="rId17"/>
    <p:sldId id="266" r:id="rId1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7">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ia/kqs/p8jQ+1ghwctQMtV6ZPs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CECE"/>
    <a:srgbClr val="ECA87F"/>
    <a:srgbClr val="7FA4D5"/>
    <a:srgbClr val="7CBAB8"/>
    <a:srgbClr val="48A2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48FD4F-74E7-4CD6-BFE6-DCF3183C7947}">
  <a:tblStyle styleId="{0048FD4F-74E7-4CD6-BFE6-DCF3183C794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834" y="114"/>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
        <p:cNvGrpSpPr/>
        <p:nvPr/>
      </p:nvGrpSpPr>
      <p:grpSpPr>
        <a:xfrm>
          <a:off x="0" y="0"/>
          <a:ext cx="0" cy="0"/>
          <a:chOff x="0" y="0"/>
          <a:chExt cx="0" cy="0"/>
        </a:xfrm>
      </p:grpSpPr>
      <p:sp>
        <p:nvSpPr>
          <p:cNvPr id="13" name="Google Shape;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 name="Google Shape;1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d28997a2f8_3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100"/>
              <a:buFont typeface="Arial"/>
              <a:buNone/>
            </a:pPr>
            <a:endParaRPr/>
          </a:p>
        </p:txBody>
      </p:sp>
      <p:sp>
        <p:nvSpPr>
          <p:cNvPr id="164" name="Google Shape;164;g2d28997a2f8_3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25069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100"/>
              <a:buFont typeface="Arial"/>
              <a:buNone/>
            </a:pPr>
            <a:endParaRPr/>
          </a:p>
        </p:txBody>
      </p:sp>
      <p:sp>
        <p:nvSpPr>
          <p:cNvPr id="173" name="Google Shape;17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88971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d28997a2f8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endParaRPr/>
          </a:p>
        </p:txBody>
      </p:sp>
      <p:sp>
        <p:nvSpPr>
          <p:cNvPr id="182" name="Google Shape;182;g2d28997a2f8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sz="2000" b="1">
                <a:latin typeface="Calibri"/>
                <a:ea typeface="Calibri"/>
                <a:cs typeface="Calibri"/>
                <a:sym typeface="Calibri"/>
              </a:rPr>
              <a:t>補充-目前進度</a:t>
            </a:r>
            <a:endParaRPr sz="2000" b="1">
              <a:latin typeface="Calibri"/>
              <a:ea typeface="Calibri"/>
              <a:cs typeface="Calibri"/>
              <a:sym typeface="Calibri"/>
            </a:endParaRPr>
          </a:p>
          <a:p>
            <a:pPr marL="0" lvl="0" indent="0" algn="l" rtl="0">
              <a:lnSpc>
                <a:spcPct val="150000"/>
              </a:lnSpc>
              <a:spcBef>
                <a:spcPts val="0"/>
              </a:spcBef>
              <a:spcAft>
                <a:spcPts val="0"/>
              </a:spcAft>
              <a:buSzPts val="1400"/>
              <a:buNone/>
            </a:pPr>
            <a:r>
              <a:rPr lang="en-US" sz="2000" b="1">
                <a:solidFill>
                  <a:srgbClr val="171616"/>
                </a:solidFill>
                <a:latin typeface="Microsoft JhengHei"/>
                <a:ea typeface="Microsoft JhengHei"/>
                <a:cs typeface="Microsoft JhengHei"/>
                <a:sym typeface="Microsoft JhengHei"/>
              </a:rPr>
              <a:t>已擬定「領域專長模組化雙語課程」教師社群實施計畫（草案）</a:t>
            </a:r>
            <a:endParaRPr/>
          </a:p>
        </p:txBody>
      </p:sp>
      <p:sp>
        <p:nvSpPr>
          <p:cNvPr id="206" name="Google Shape;20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 name="Google Shape;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7699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 name="Google Shape;40;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 name="Google Shape;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d28997a2f8_3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2d28997a2f8_3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400"/>
              <a:buNone/>
            </a:pPr>
            <a:endParaRPr/>
          </a:p>
        </p:txBody>
      </p:sp>
      <p:sp>
        <p:nvSpPr>
          <p:cNvPr id="143" name="Google Shape;14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d28997a2f8_3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100"/>
              <a:buFont typeface="Arial"/>
              <a:buNone/>
            </a:pPr>
            <a:endParaRPr/>
          </a:p>
        </p:txBody>
      </p:sp>
      <p:sp>
        <p:nvSpPr>
          <p:cNvPr id="164" name="Google Shape;164;g2d28997a2f8_3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100"/>
              <a:buFont typeface="Arial"/>
              <a:buNone/>
            </a:pPr>
            <a:endParaRPr/>
          </a:p>
        </p:txBody>
      </p:sp>
      <p:sp>
        <p:nvSpPr>
          <p:cNvPr id="173" name="Google Shape;17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和内容">
  <p:cSld name="标题和内容">
    <p:spTree>
      <p:nvGrpSpPr>
        <p:cNvPr id="1"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4">
            <a:alphaModFix/>
          </a:blip>
          <a:stretch>
            <a:fillRect/>
          </a:stretch>
        </a:blip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
        <p:cNvGrpSpPr/>
        <p:nvPr/>
      </p:nvGrpSpPr>
      <p:grpSpPr>
        <a:xfrm>
          <a:off x="0" y="0"/>
          <a:ext cx="0" cy="0"/>
          <a:chOff x="0" y="0"/>
          <a:chExt cx="0" cy="0"/>
        </a:xfrm>
      </p:grpSpPr>
      <p:sp>
        <p:nvSpPr>
          <p:cNvPr id="16" name="Google Shape;16;p1"/>
          <p:cNvSpPr/>
          <p:nvPr/>
        </p:nvSpPr>
        <p:spPr>
          <a:xfrm>
            <a:off x="4696432" y="1097600"/>
            <a:ext cx="7495569" cy="5760400"/>
          </a:xfrm>
          <a:custGeom>
            <a:avLst/>
            <a:gdLst/>
            <a:ahLst/>
            <a:cxnLst/>
            <a:rect l="l" t="t" r="r" b="b"/>
            <a:pathLst>
              <a:path w="7495569" h="5760400" extrusionOk="0">
                <a:moveTo>
                  <a:pt x="4052585" y="0"/>
                </a:moveTo>
                <a:cubicBezTo>
                  <a:pt x="5451448" y="0"/>
                  <a:pt x="6684773" y="708752"/>
                  <a:pt x="7413052" y="1786746"/>
                </a:cubicBezTo>
                <a:lnTo>
                  <a:pt x="7495569" y="1922573"/>
                </a:lnTo>
                <a:lnTo>
                  <a:pt x="7495569" y="5760400"/>
                </a:lnTo>
                <a:lnTo>
                  <a:pt x="381273" y="5760400"/>
                </a:lnTo>
                <a:lnTo>
                  <a:pt x="318473" y="5630034"/>
                </a:lnTo>
                <a:cubicBezTo>
                  <a:pt x="113401" y="5145190"/>
                  <a:pt x="0" y="4612131"/>
                  <a:pt x="0" y="4052585"/>
                </a:cubicBezTo>
                <a:cubicBezTo>
                  <a:pt x="0" y="1814404"/>
                  <a:pt x="1814404" y="0"/>
                  <a:pt x="4052585" y="0"/>
                </a:cubicBezTo>
                <a:close/>
              </a:path>
            </a:pathLst>
          </a:custGeom>
          <a:solidFill>
            <a:srgbClr val="6C92C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 name="Google Shape;17;p1"/>
          <p:cNvSpPr/>
          <p:nvPr/>
        </p:nvSpPr>
        <p:spPr>
          <a:xfrm>
            <a:off x="1" y="0"/>
            <a:ext cx="11829889" cy="6022170"/>
          </a:xfrm>
          <a:custGeom>
            <a:avLst/>
            <a:gdLst/>
            <a:ahLst/>
            <a:cxnLst/>
            <a:rect l="l" t="t" r="r" b="b"/>
            <a:pathLst>
              <a:path w="11829889" h="6022170" extrusionOk="0">
                <a:moveTo>
                  <a:pt x="0" y="0"/>
                </a:moveTo>
                <a:lnTo>
                  <a:pt x="11829889" y="0"/>
                </a:lnTo>
                <a:lnTo>
                  <a:pt x="11638999" y="372708"/>
                </a:lnTo>
                <a:cubicBezTo>
                  <a:pt x="9810981" y="3737782"/>
                  <a:pt x="6245713" y="6022170"/>
                  <a:pt x="2146897" y="6022170"/>
                </a:cubicBezTo>
                <a:cubicBezTo>
                  <a:pt x="1587968" y="6022170"/>
                  <a:pt x="1038959" y="5979692"/>
                  <a:pt x="502925" y="5897788"/>
                </a:cubicBezTo>
                <a:lnTo>
                  <a:pt x="0" y="5807975"/>
                </a:lnTo>
                <a:close/>
              </a:path>
            </a:pathLst>
          </a:custGeom>
          <a:solidFill>
            <a:srgbClr val="48A2A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18" name="Google Shape;18;p1"/>
          <p:cNvSpPr txBox="1"/>
          <p:nvPr/>
        </p:nvSpPr>
        <p:spPr>
          <a:xfrm>
            <a:off x="584626" y="3069325"/>
            <a:ext cx="7189500" cy="76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400"/>
              <a:buFont typeface="Arial"/>
              <a:buNone/>
            </a:pPr>
            <a:r>
              <a:rPr lang="en-US" sz="4400" b="1" i="0" u="none" strike="noStrike" cap="none" dirty="0" err="1">
                <a:solidFill>
                  <a:schemeClr val="lt1"/>
                </a:solidFill>
                <a:latin typeface="Microsoft JhengHei"/>
                <a:ea typeface="Microsoft JhengHei"/>
                <a:cs typeface="Microsoft JhengHei"/>
                <a:sym typeface="Microsoft JhengHei"/>
              </a:rPr>
              <a:t>ESAP課綱發展規劃報告</a:t>
            </a:r>
            <a:endParaRPr sz="4400" b="1" i="0" u="none" strike="noStrike" cap="none" dirty="0">
              <a:solidFill>
                <a:schemeClr val="lt1"/>
              </a:solidFill>
              <a:latin typeface="Microsoft JhengHei"/>
              <a:ea typeface="Microsoft JhengHei"/>
              <a:cs typeface="Microsoft JhengHei"/>
              <a:sym typeface="Microsoft JhengHei"/>
            </a:endParaRPr>
          </a:p>
        </p:txBody>
      </p:sp>
      <p:sp>
        <p:nvSpPr>
          <p:cNvPr id="19" name="Google Shape;19;p1"/>
          <p:cNvSpPr txBox="1"/>
          <p:nvPr/>
        </p:nvSpPr>
        <p:spPr>
          <a:xfrm>
            <a:off x="719150" y="4348475"/>
            <a:ext cx="5152200" cy="4617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err="1">
                <a:solidFill>
                  <a:srgbClr val="48A2A0"/>
                </a:solidFill>
                <a:latin typeface="Microsoft JhengHei"/>
                <a:ea typeface="Microsoft JhengHei"/>
                <a:cs typeface="Microsoft JhengHei"/>
                <a:sym typeface="Microsoft JhengHei"/>
              </a:rPr>
              <a:t>國立中興大學</a:t>
            </a:r>
            <a:r>
              <a:rPr lang="en-US" sz="2400" b="1" i="0" u="none" strike="noStrike" cap="none" dirty="0">
                <a:solidFill>
                  <a:srgbClr val="48A2A0"/>
                </a:solidFill>
                <a:latin typeface="Microsoft JhengHei"/>
                <a:ea typeface="Microsoft JhengHei"/>
                <a:cs typeface="Microsoft JhengHei"/>
                <a:sym typeface="Microsoft JhengHei"/>
              </a:rPr>
              <a:t> </a:t>
            </a:r>
            <a:r>
              <a:rPr lang="en-US" sz="2400" b="1" i="0" u="none" strike="noStrike" cap="none" dirty="0" err="1">
                <a:solidFill>
                  <a:srgbClr val="48A2A0"/>
                </a:solidFill>
                <a:latin typeface="Microsoft JhengHei"/>
                <a:ea typeface="Microsoft JhengHei"/>
                <a:cs typeface="Microsoft JhengHei"/>
                <a:sym typeface="Microsoft JhengHei"/>
              </a:rPr>
              <a:t>雙語教學推動資源中心</a:t>
            </a:r>
            <a:endParaRPr sz="2400" b="1" i="0" u="none" strike="noStrike" cap="none" dirty="0">
              <a:solidFill>
                <a:srgbClr val="48A2A0"/>
              </a:solidFill>
              <a:latin typeface="Microsoft JhengHei"/>
              <a:ea typeface="Microsoft JhengHei"/>
              <a:cs typeface="Microsoft JhengHei"/>
              <a:sym typeface="Microsoft JhengHei"/>
            </a:endParaRPr>
          </a:p>
        </p:txBody>
      </p:sp>
      <p:sp>
        <p:nvSpPr>
          <p:cNvPr id="20" name="Google Shape;20;p1"/>
          <p:cNvSpPr/>
          <p:nvPr/>
        </p:nvSpPr>
        <p:spPr>
          <a:xfrm>
            <a:off x="584624" y="2167375"/>
            <a:ext cx="6962400" cy="1107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600"/>
              <a:buFont typeface="Arial"/>
              <a:buNone/>
            </a:pPr>
            <a:r>
              <a:rPr lang="en-US" sz="6600" b="1" i="0" u="none" strike="noStrike" cap="none">
                <a:solidFill>
                  <a:schemeClr val="lt1"/>
                </a:solidFill>
                <a:latin typeface="Microsoft JhengHei"/>
                <a:ea typeface="Microsoft JhengHei"/>
                <a:cs typeface="Microsoft JhengHei"/>
                <a:sym typeface="Microsoft JhengHei"/>
              </a:rPr>
              <a:t>EMI教學資源中心</a:t>
            </a:r>
            <a:r>
              <a:rPr lang="en-US" sz="5400" b="1" i="0" u="none" strike="noStrike" cap="none">
                <a:solidFill>
                  <a:schemeClr val="lt1"/>
                </a:solidFill>
                <a:latin typeface="Microsoft JhengHei"/>
                <a:ea typeface="Microsoft JhengHei"/>
                <a:cs typeface="Microsoft JhengHei"/>
                <a:sym typeface="Microsoft JhengHei"/>
              </a:rPr>
              <a:t> </a:t>
            </a:r>
            <a:endParaRPr sz="5400" b="0" i="0" u="none" strike="noStrike" cap="none">
              <a:solidFill>
                <a:schemeClr val="dk1"/>
              </a:solidFill>
              <a:latin typeface="Microsoft JhengHei"/>
              <a:ea typeface="Microsoft JhengHei"/>
              <a:cs typeface="Microsoft JhengHei"/>
              <a:sym typeface="Microsoft JhengHei"/>
            </a:endParaRPr>
          </a:p>
        </p:txBody>
      </p:sp>
      <p:sp>
        <p:nvSpPr>
          <p:cNvPr id="21" name="Google Shape;21;p1"/>
          <p:cNvSpPr/>
          <p:nvPr/>
        </p:nvSpPr>
        <p:spPr>
          <a:xfrm>
            <a:off x="1797830" y="4348475"/>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22" name="Google Shape;22;p1"/>
          <p:cNvPicPr preferRelativeResize="0"/>
          <p:nvPr/>
        </p:nvPicPr>
        <p:blipFill rotWithShape="1">
          <a:blip r:embed="rId3">
            <a:alphaModFix/>
          </a:blip>
          <a:srcRect l="19875" t="40090" r="22695" b="41736"/>
          <a:stretch/>
        </p:blipFill>
        <p:spPr>
          <a:xfrm>
            <a:off x="719138" y="1589975"/>
            <a:ext cx="2506724" cy="634326"/>
          </a:xfrm>
          <a:prstGeom prst="rect">
            <a:avLst/>
          </a:prstGeom>
          <a:noFill/>
          <a:ln>
            <a:noFill/>
          </a:ln>
        </p:spPr>
      </p:pic>
      <p:sp>
        <p:nvSpPr>
          <p:cNvPr id="9" name="Google Shape;19;p1">
            <a:extLst>
              <a:ext uri="{FF2B5EF4-FFF2-40B4-BE49-F238E27FC236}">
                <a16:creationId xmlns:a16="http://schemas.microsoft.com/office/drawing/2014/main" id="{7F2DFA90-7057-4D1D-BA11-837C768236FB}"/>
              </a:ext>
            </a:extLst>
          </p:cNvPr>
          <p:cNvSpPr txBox="1"/>
          <p:nvPr/>
        </p:nvSpPr>
        <p:spPr>
          <a:xfrm>
            <a:off x="735037" y="4996575"/>
            <a:ext cx="5915146" cy="461624"/>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zh-TW" altLang="en-US" sz="2400" b="1" i="0" u="none" strike="noStrike" cap="none" dirty="0">
                <a:solidFill>
                  <a:srgbClr val="48A2A0"/>
                </a:solidFill>
                <a:latin typeface="Microsoft JhengHei"/>
                <a:ea typeface="Microsoft JhengHei"/>
                <a:cs typeface="Microsoft JhengHei"/>
                <a:sym typeface="Microsoft JhengHei"/>
              </a:rPr>
              <a:t>報告者</a:t>
            </a:r>
            <a:r>
              <a:rPr lang="en-US" altLang="zh-TW" sz="2400" b="1" i="0" u="none" strike="noStrike" cap="none" dirty="0">
                <a:solidFill>
                  <a:srgbClr val="48A2A0"/>
                </a:solidFill>
                <a:latin typeface="Microsoft JhengHei"/>
                <a:ea typeface="Microsoft JhengHei"/>
                <a:cs typeface="Microsoft JhengHei"/>
                <a:sym typeface="Microsoft JhengHei"/>
              </a:rPr>
              <a:t>:</a:t>
            </a:r>
            <a:r>
              <a:rPr lang="zh-TW" altLang="en-US" sz="2400" b="1" i="0" u="none" strike="noStrike" cap="none" dirty="0">
                <a:solidFill>
                  <a:srgbClr val="48A2A0"/>
                </a:solidFill>
                <a:latin typeface="Microsoft JhengHei"/>
                <a:ea typeface="Microsoft JhengHei"/>
                <a:cs typeface="Microsoft JhengHei"/>
                <a:sym typeface="Microsoft JhengHei"/>
              </a:rPr>
              <a:t> 邱奕穎 主任</a:t>
            </a:r>
            <a:r>
              <a:rPr lang="en-US" altLang="zh-TW" sz="2400" b="1" i="0" u="none" strike="noStrike" cap="none" dirty="0">
                <a:solidFill>
                  <a:srgbClr val="48A2A0"/>
                </a:solidFill>
                <a:latin typeface="Microsoft JhengHei"/>
                <a:ea typeface="Microsoft JhengHei"/>
                <a:cs typeface="Microsoft JhengHei"/>
                <a:sym typeface="Microsoft JhengHei"/>
              </a:rPr>
              <a:t>/ </a:t>
            </a:r>
            <a:r>
              <a:rPr lang="zh-TW" altLang="en-US" sz="2400" b="1" i="0" u="none" strike="noStrike" cap="none" dirty="0">
                <a:solidFill>
                  <a:srgbClr val="48A2A0"/>
                </a:solidFill>
                <a:latin typeface="Microsoft JhengHei"/>
                <a:ea typeface="Microsoft JhengHei"/>
                <a:cs typeface="Microsoft JhengHei"/>
                <a:sym typeface="Microsoft JhengHei"/>
              </a:rPr>
              <a:t>生物化學研究所 教師</a:t>
            </a:r>
            <a:endParaRPr sz="2400" b="1" i="0" u="none" strike="noStrike" cap="none" dirty="0">
              <a:solidFill>
                <a:srgbClr val="48A2A0"/>
              </a:solidFill>
              <a:latin typeface="Microsoft JhengHei"/>
              <a:ea typeface="Microsoft JhengHei"/>
              <a:cs typeface="Microsoft JhengHei"/>
              <a:sym typeface="Microsoft JhengHe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d28997a2f8_3_1"/>
          <p:cNvSpPr/>
          <p:nvPr/>
        </p:nvSpPr>
        <p:spPr>
          <a:xfrm>
            <a:off x="-1226820" y="-1346917"/>
            <a:ext cx="2453700" cy="2453700"/>
          </a:xfrm>
          <a:prstGeom prst="ellipse">
            <a:avLst/>
          </a:prstGeom>
          <a:solidFill>
            <a:srgbClr val="48A2A0">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d28997a2f8_3_1"/>
          <p:cNvSpPr/>
          <p:nvPr/>
        </p:nvSpPr>
        <p:spPr>
          <a:xfrm>
            <a:off x="434235" y="314138"/>
            <a:ext cx="792600" cy="792600"/>
          </a:xfrm>
          <a:prstGeom prst="ellipse">
            <a:avLst/>
          </a:prstGeom>
          <a:solidFill>
            <a:srgbClr val="6C92C0">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8" name="Google Shape;168;g2d28997a2f8_3_1"/>
          <p:cNvSpPr/>
          <p:nvPr/>
        </p:nvSpPr>
        <p:spPr>
          <a:xfrm>
            <a:off x="1344025" y="448350"/>
            <a:ext cx="87330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3F3F3F"/>
                </a:solidFill>
                <a:latin typeface="Arial"/>
                <a:ea typeface="Arial"/>
                <a:cs typeface="Arial"/>
                <a:sym typeface="Arial"/>
              </a:rPr>
              <a:t>初步成果 - 112-2學期</a:t>
            </a:r>
            <a:r>
              <a:rPr lang="en-US" sz="3200" b="1">
                <a:solidFill>
                  <a:srgbClr val="3F3F3F"/>
                </a:solidFill>
              </a:rPr>
              <a:t>農業</a:t>
            </a:r>
            <a:r>
              <a:rPr lang="en-US" sz="3200" b="1" i="0" u="none" strike="noStrike" cap="none">
                <a:solidFill>
                  <a:srgbClr val="3F3F3F"/>
                </a:solidFill>
                <a:latin typeface="Arial"/>
                <a:ea typeface="Arial"/>
                <a:cs typeface="Arial"/>
                <a:sym typeface="Arial"/>
              </a:rPr>
              <a:t>英文課綱 </a:t>
            </a:r>
            <a:r>
              <a:rPr lang="en-US" sz="3200" b="1">
                <a:solidFill>
                  <a:srgbClr val="3F3F3F"/>
                </a:solidFill>
              </a:rPr>
              <a:t>1</a:t>
            </a:r>
            <a:r>
              <a:rPr lang="en-US" sz="3200" b="1" i="0" u="none" strike="noStrike" cap="none">
                <a:solidFill>
                  <a:srgbClr val="3F3F3F"/>
                </a:solidFill>
                <a:latin typeface="Arial"/>
                <a:ea typeface="Arial"/>
                <a:cs typeface="Arial"/>
                <a:sym typeface="Arial"/>
              </a:rPr>
              <a:t>/2</a:t>
            </a:r>
            <a:endParaRPr sz="3200" b="1">
              <a:solidFill>
                <a:srgbClr val="3F3F3F"/>
              </a:solidFill>
            </a:endParaRPr>
          </a:p>
        </p:txBody>
      </p:sp>
      <p:graphicFrame>
        <p:nvGraphicFramePr>
          <p:cNvPr id="170" name="Google Shape;170;g2d28997a2f8_3_1"/>
          <p:cNvGraphicFramePr/>
          <p:nvPr>
            <p:extLst>
              <p:ext uri="{D42A27DB-BD31-4B8C-83A1-F6EECF244321}">
                <p14:modId xmlns:p14="http://schemas.microsoft.com/office/powerpoint/2010/main" val="1547211047"/>
              </p:ext>
            </p:extLst>
          </p:nvPr>
        </p:nvGraphicFramePr>
        <p:xfrm>
          <a:off x="348250" y="1226975"/>
          <a:ext cx="11244700" cy="5430710"/>
        </p:xfrm>
        <a:graphic>
          <a:graphicData uri="http://schemas.openxmlformats.org/drawingml/2006/table">
            <a:tbl>
              <a:tblPr>
                <a:noFill/>
                <a:tableStyleId>{0048FD4F-74E7-4CD6-BFE6-DCF3183C7947}</a:tableStyleId>
              </a:tblPr>
              <a:tblGrid>
                <a:gridCol w="1288275">
                  <a:extLst>
                    <a:ext uri="{9D8B030D-6E8A-4147-A177-3AD203B41FA5}">
                      <a16:colId xmlns:a16="http://schemas.microsoft.com/office/drawing/2014/main" val="20000"/>
                    </a:ext>
                  </a:extLst>
                </a:gridCol>
                <a:gridCol w="4334075">
                  <a:extLst>
                    <a:ext uri="{9D8B030D-6E8A-4147-A177-3AD203B41FA5}">
                      <a16:colId xmlns:a16="http://schemas.microsoft.com/office/drawing/2014/main" val="20001"/>
                    </a:ext>
                  </a:extLst>
                </a:gridCol>
                <a:gridCol w="1551025">
                  <a:extLst>
                    <a:ext uri="{9D8B030D-6E8A-4147-A177-3AD203B41FA5}">
                      <a16:colId xmlns:a16="http://schemas.microsoft.com/office/drawing/2014/main" val="20002"/>
                    </a:ext>
                  </a:extLst>
                </a:gridCol>
                <a:gridCol w="4071325">
                  <a:extLst>
                    <a:ext uri="{9D8B030D-6E8A-4147-A177-3AD203B41FA5}">
                      <a16:colId xmlns:a16="http://schemas.microsoft.com/office/drawing/2014/main" val="20003"/>
                    </a:ext>
                  </a:extLst>
                </a:gridCol>
              </a:tblGrid>
              <a:tr h="725600">
                <a:tc>
                  <a:txBody>
                    <a:bodyPr/>
                    <a:lstStyle/>
                    <a:p>
                      <a:pPr marL="0" lvl="0" indent="0" algn="ctr" rtl="0">
                        <a:spcBef>
                          <a:spcPts val="0"/>
                        </a:spcBef>
                        <a:spcAft>
                          <a:spcPts val="0"/>
                        </a:spcAft>
                        <a:buNone/>
                      </a:pPr>
                      <a:r>
                        <a:rPr lang="en-US" sz="1800" dirty="0" err="1">
                          <a:latin typeface="Microsoft JhengHei"/>
                          <a:ea typeface="Microsoft JhengHei"/>
                          <a:cs typeface="Microsoft JhengHei"/>
                          <a:sym typeface="Microsoft JhengHei"/>
                        </a:rPr>
                        <a:t>課程名稱</a:t>
                      </a:r>
                      <a:endParaRPr sz="1800" dirty="0">
                        <a:latin typeface="Microsoft JhengHei"/>
                        <a:ea typeface="Microsoft JhengHei"/>
                        <a:cs typeface="Microsoft JhengHei"/>
                        <a:sym typeface="Microsoft JhengHei"/>
                      </a:endParaRPr>
                    </a:p>
                  </a:txBody>
                  <a:tcPr marL="91425" marR="91425" marT="91425" marB="91425" anchor="ctr">
                    <a:lnB w="9525" cap="flat" cmpd="sng">
                      <a:solidFill>
                        <a:srgbClr val="9E9E9E"/>
                      </a:solidFill>
                      <a:prstDash val="solid"/>
                      <a:round/>
                      <a:headEnd type="none" w="sm" len="sm"/>
                      <a:tailEnd type="none" w="sm" len="sm"/>
                    </a:lnB>
                    <a:solidFill>
                      <a:schemeClr val="bg1">
                        <a:lumMod val="85000"/>
                      </a:schemeClr>
                    </a:solidFill>
                  </a:tcPr>
                </a:tc>
                <a:tc>
                  <a:txBody>
                    <a:bodyPr/>
                    <a:lstStyle/>
                    <a:p>
                      <a:pPr marL="0" lvl="0" indent="0" algn="l" rtl="0">
                        <a:spcBef>
                          <a:spcPts val="0"/>
                        </a:spcBef>
                        <a:spcAft>
                          <a:spcPts val="0"/>
                        </a:spcAft>
                        <a:buNone/>
                      </a:pPr>
                      <a:r>
                        <a:rPr lang="en-US" sz="1800" dirty="0" err="1">
                          <a:latin typeface="Microsoft JhengHei"/>
                          <a:ea typeface="Microsoft JhengHei"/>
                          <a:cs typeface="Microsoft JhengHei"/>
                          <a:sym typeface="Microsoft JhengHei"/>
                        </a:rPr>
                        <a:t>農業英文</a:t>
                      </a:r>
                      <a:endParaRPr sz="1800" dirty="0">
                        <a:latin typeface="Microsoft JhengHei"/>
                        <a:ea typeface="Microsoft JhengHei"/>
                        <a:cs typeface="Microsoft JhengHei"/>
                        <a:sym typeface="Microsoft JhengHei"/>
                      </a:endParaRPr>
                    </a:p>
                    <a:p>
                      <a:pPr marL="0" lvl="0" indent="0" algn="l" rtl="0">
                        <a:spcBef>
                          <a:spcPts val="0"/>
                        </a:spcBef>
                        <a:spcAft>
                          <a:spcPts val="0"/>
                        </a:spcAft>
                        <a:buNone/>
                      </a:pPr>
                      <a:r>
                        <a:rPr lang="en-US" sz="1800" dirty="0">
                          <a:latin typeface="Microsoft JhengHei"/>
                          <a:ea typeface="Microsoft JhengHei"/>
                          <a:cs typeface="Microsoft JhengHei"/>
                          <a:sym typeface="Microsoft JhengHei"/>
                        </a:rPr>
                        <a:t>English for Agriculture</a:t>
                      </a:r>
                      <a:endParaRPr sz="1800" dirty="0">
                        <a:latin typeface="Microsoft JhengHei"/>
                        <a:ea typeface="Microsoft JhengHei"/>
                        <a:cs typeface="Microsoft JhengHei"/>
                        <a:sym typeface="Microsoft JhengHei"/>
                      </a:endParaRPr>
                    </a:p>
                  </a:txBody>
                  <a:tcPr marL="91425" marR="91425" marT="91425" marB="91425">
                    <a:lnB w="9525" cap="flat" cmpd="sng">
                      <a:solidFill>
                        <a:srgbClr val="9E9E9E"/>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r>
                        <a:rPr lang="en-US" sz="1800" dirty="0" err="1">
                          <a:latin typeface="Microsoft JhengHei"/>
                          <a:ea typeface="Microsoft JhengHei"/>
                          <a:cs typeface="Microsoft JhengHei"/>
                          <a:sym typeface="Microsoft JhengHei"/>
                        </a:rPr>
                        <a:t>類別</a:t>
                      </a:r>
                      <a:endParaRPr sz="1800" dirty="0">
                        <a:latin typeface="Microsoft JhengHei"/>
                        <a:ea typeface="Microsoft JhengHei"/>
                        <a:cs typeface="Microsoft JhengHei"/>
                        <a:sym typeface="Microsoft JhengHei"/>
                      </a:endParaRPr>
                    </a:p>
                  </a:txBody>
                  <a:tcPr marL="91425" marR="91425" marT="91425" marB="91425" anchor="ctr">
                    <a:lnB w="9525" cap="flat" cmpd="sng">
                      <a:solidFill>
                        <a:srgbClr val="9E9E9E"/>
                      </a:solidFill>
                      <a:prstDash val="solid"/>
                      <a:round/>
                      <a:headEnd type="none" w="sm" len="sm"/>
                      <a:tailEnd type="none" w="sm" len="sm"/>
                    </a:lnB>
                    <a:solidFill>
                      <a:schemeClr val="bg1">
                        <a:lumMod val="85000"/>
                      </a:schemeClr>
                    </a:solidFill>
                  </a:tcPr>
                </a:tc>
                <a:tc>
                  <a:txBody>
                    <a:bodyPr/>
                    <a:lstStyle/>
                    <a:p>
                      <a:pPr marL="0" lvl="0" indent="0" algn="l" rtl="0">
                        <a:spcBef>
                          <a:spcPts val="0"/>
                        </a:spcBef>
                        <a:spcAft>
                          <a:spcPts val="0"/>
                        </a:spcAft>
                        <a:buNone/>
                      </a:pPr>
                      <a:r>
                        <a:rPr lang="en-US" sz="1800" dirty="0" err="1">
                          <a:latin typeface="Microsoft JhengHei"/>
                          <a:ea typeface="Microsoft JhengHei"/>
                          <a:cs typeface="Microsoft JhengHei"/>
                          <a:sym typeface="Microsoft JhengHei"/>
                        </a:rPr>
                        <a:t>選修</a:t>
                      </a:r>
                      <a:endParaRPr sz="1800" dirty="0">
                        <a:latin typeface="Microsoft JhengHei"/>
                        <a:ea typeface="Microsoft JhengHei"/>
                        <a:cs typeface="Microsoft JhengHei"/>
                        <a:sym typeface="Microsoft JhengHei"/>
                      </a:endParaRPr>
                    </a:p>
                  </a:txBody>
                  <a:tcPr marL="91425" marR="91425" marT="91425" marB="91425" anchor="ctr">
                    <a:lnB w="9525" cap="flat" cmpd="sng">
                      <a:solidFill>
                        <a:srgbClr val="9E9E9E"/>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0"/>
                  </a:ext>
                </a:extLst>
              </a:tr>
              <a:tr h="447225">
                <a:tc>
                  <a:txBody>
                    <a:bodyPr/>
                    <a:lstStyle/>
                    <a:p>
                      <a:pPr marL="0" lvl="0" indent="0" algn="ctr" rtl="0">
                        <a:spcBef>
                          <a:spcPts val="0"/>
                        </a:spcBef>
                        <a:spcAft>
                          <a:spcPts val="0"/>
                        </a:spcAft>
                        <a:buNone/>
                      </a:pPr>
                      <a:r>
                        <a:rPr lang="en-US" sz="1800" dirty="0" err="1">
                          <a:latin typeface="Microsoft JhengHei"/>
                          <a:ea typeface="Microsoft JhengHei"/>
                          <a:cs typeface="Microsoft JhengHei"/>
                          <a:sym typeface="Microsoft JhengHei"/>
                        </a:rPr>
                        <a:t>開課單位</a:t>
                      </a:r>
                      <a:endParaRPr sz="1800" dirty="0">
                        <a:latin typeface="Microsoft JhengHei"/>
                        <a:ea typeface="Microsoft JhengHei"/>
                        <a:cs typeface="Microsoft JhengHei"/>
                        <a:sym typeface="Microsoft JhengHe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bg1">
                        <a:lumMod val="85000"/>
                      </a:schemeClr>
                    </a:solidFill>
                  </a:tcPr>
                </a:tc>
                <a:tc>
                  <a:txBody>
                    <a:bodyPr/>
                    <a:lstStyle/>
                    <a:p>
                      <a:pPr marL="0" lvl="0" indent="0" algn="l" rtl="0">
                        <a:spcBef>
                          <a:spcPts val="0"/>
                        </a:spcBef>
                        <a:spcAft>
                          <a:spcPts val="0"/>
                        </a:spcAft>
                        <a:buNone/>
                      </a:pPr>
                      <a:r>
                        <a:rPr lang="en-US" sz="1800" dirty="0" err="1">
                          <a:latin typeface="Microsoft JhengHei"/>
                          <a:ea typeface="Microsoft JhengHei"/>
                          <a:cs typeface="Microsoft JhengHei"/>
                          <a:sym typeface="Microsoft JhengHei"/>
                        </a:rPr>
                        <a:t>農業暨自然資源學院</a:t>
                      </a:r>
                      <a:endParaRPr sz="1800" dirty="0">
                        <a:latin typeface="Microsoft JhengHei"/>
                        <a:ea typeface="Microsoft JhengHei"/>
                        <a:cs typeface="Microsoft JhengHei"/>
                        <a:sym typeface="Microsoft JhengHe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r>
                        <a:rPr lang="en-US" sz="1800" dirty="0" err="1">
                          <a:latin typeface="Microsoft JhengHei"/>
                          <a:ea typeface="Microsoft JhengHei"/>
                          <a:cs typeface="Microsoft JhengHei"/>
                          <a:sym typeface="Microsoft JhengHei"/>
                        </a:rPr>
                        <a:t>選課單位</a:t>
                      </a:r>
                      <a:endParaRPr sz="1800" dirty="0">
                        <a:latin typeface="Microsoft JhengHei"/>
                        <a:ea typeface="Microsoft JhengHei"/>
                        <a:cs typeface="Microsoft JhengHei"/>
                        <a:sym typeface="Microsoft JhengHe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bg1">
                        <a:lumMod val="85000"/>
                      </a:schemeClr>
                    </a:solidFill>
                  </a:tcPr>
                </a:tc>
                <a:tc>
                  <a:txBody>
                    <a:bodyPr/>
                    <a:lstStyle/>
                    <a:p>
                      <a:pPr marL="0" lvl="0" indent="0" algn="l" rtl="0">
                        <a:spcBef>
                          <a:spcPts val="0"/>
                        </a:spcBef>
                        <a:spcAft>
                          <a:spcPts val="0"/>
                        </a:spcAft>
                        <a:buNone/>
                      </a:pPr>
                      <a:r>
                        <a:rPr lang="en-US" sz="1800" dirty="0" err="1">
                          <a:latin typeface="Microsoft JhengHei"/>
                          <a:ea typeface="Microsoft JhengHei"/>
                          <a:cs typeface="Microsoft JhengHei"/>
                          <a:sym typeface="Microsoft JhengHei"/>
                        </a:rPr>
                        <a:t>農業暨自然資源學院</a:t>
                      </a:r>
                      <a:endParaRPr sz="1800" dirty="0">
                        <a:latin typeface="Microsoft JhengHei"/>
                        <a:ea typeface="Microsoft JhengHei"/>
                        <a:cs typeface="Microsoft JhengHei"/>
                        <a:sym typeface="Microsoft JhengHe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1"/>
                  </a:ext>
                </a:extLst>
              </a:tr>
              <a:tr h="2400125">
                <a:tc>
                  <a:txBody>
                    <a:bodyPr/>
                    <a:lstStyle/>
                    <a:p>
                      <a:pPr marL="0" lvl="0" indent="0" algn="ctr" rtl="0">
                        <a:spcBef>
                          <a:spcPts val="0"/>
                        </a:spcBef>
                        <a:spcAft>
                          <a:spcPts val="0"/>
                        </a:spcAft>
                        <a:buNone/>
                      </a:pPr>
                      <a:r>
                        <a:rPr lang="en-US" sz="1800" dirty="0" err="1">
                          <a:latin typeface="Microsoft JhengHei"/>
                          <a:ea typeface="Microsoft JhengHei"/>
                          <a:cs typeface="Microsoft JhengHei"/>
                          <a:sym typeface="Microsoft JhengHei"/>
                        </a:rPr>
                        <a:t>課程簡述</a:t>
                      </a:r>
                      <a:endParaRPr sz="1800" dirty="0">
                        <a:latin typeface="Microsoft JhengHei"/>
                        <a:ea typeface="Microsoft JhengHei"/>
                        <a:cs typeface="Microsoft JhengHei"/>
                        <a:sym typeface="Microsoft JhengHei"/>
                      </a:endParaRPr>
                    </a:p>
                  </a:txBody>
                  <a:tcPr marL="91425" marR="91425" marT="91425" marB="91425" anchor="ctr">
                    <a:lnT w="9525" cap="flat" cmpd="sng">
                      <a:solidFill>
                        <a:srgbClr val="9E9E9E"/>
                      </a:solidFill>
                      <a:prstDash val="solid"/>
                      <a:round/>
                      <a:headEnd type="none" w="sm" len="sm"/>
                      <a:tailEnd type="none" w="sm" len="sm"/>
                    </a:lnT>
                    <a:solidFill>
                      <a:schemeClr val="bg1">
                        <a:lumMod val="85000"/>
                      </a:schemeClr>
                    </a:solidFill>
                  </a:tcPr>
                </a:tc>
                <a:tc gridSpan="3">
                  <a:txBody>
                    <a:bodyPr/>
                    <a:lstStyle/>
                    <a:p>
                      <a:pPr marL="0" lvl="0" indent="0" algn="l" rtl="0">
                        <a:spcBef>
                          <a:spcPts val="0"/>
                        </a:spcBef>
                        <a:spcAft>
                          <a:spcPts val="0"/>
                        </a:spcAft>
                        <a:buNone/>
                      </a:pPr>
                      <a:r>
                        <a:rPr lang="en-US" sz="1800" dirty="0">
                          <a:latin typeface="Microsoft JhengHei"/>
                          <a:ea typeface="Microsoft JhengHei"/>
                          <a:cs typeface="Microsoft JhengHei"/>
                          <a:sym typeface="Microsoft JhengHei"/>
                        </a:rPr>
                        <a:t>This interdisciplinary course across sciences, humanities, and language learning is designed for students who </a:t>
                      </a:r>
                      <a:r>
                        <a:rPr lang="en-US" sz="1800" dirty="0">
                          <a:solidFill>
                            <a:srgbClr val="FF0000"/>
                          </a:solidFill>
                          <a:latin typeface="Microsoft JhengHei"/>
                          <a:ea typeface="Microsoft JhengHei"/>
                          <a:cs typeface="Microsoft JhengHei"/>
                          <a:sym typeface="Microsoft JhengHei"/>
                        </a:rPr>
                        <a:t>plan to take agriculture and/or relevant course entirely in English</a:t>
                      </a:r>
                      <a:r>
                        <a:rPr lang="en-US" sz="1800" dirty="0">
                          <a:latin typeface="Microsoft JhengHei"/>
                          <a:ea typeface="Microsoft JhengHei"/>
                          <a:cs typeface="Microsoft JhengHei"/>
                          <a:sym typeface="Microsoft JhengHei"/>
                        </a:rPr>
                        <a:t>. Major topics includes </a:t>
                      </a:r>
                      <a:r>
                        <a:rPr lang="en-US" sz="1800" dirty="0">
                          <a:solidFill>
                            <a:srgbClr val="FF0000"/>
                          </a:solidFill>
                          <a:latin typeface="Microsoft JhengHei"/>
                          <a:ea typeface="Microsoft JhengHei"/>
                          <a:cs typeface="Microsoft JhengHei"/>
                          <a:sym typeface="Microsoft JhengHei"/>
                        </a:rPr>
                        <a:t>agri-food education, biological diversity, and sustainable agriculture</a:t>
                      </a:r>
                      <a:r>
                        <a:rPr lang="en-US" sz="1800" dirty="0">
                          <a:latin typeface="Microsoft JhengHei"/>
                          <a:ea typeface="Microsoft JhengHei"/>
                          <a:cs typeface="Microsoft JhengHei"/>
                          <a:sym typeface="Microsoft JhengHei"/>
                        </a:rPr>
                        <a:t>. Vocabulary, terms, key facts and concepts from the discipline would be introduced in order to prepare students for their academic learning. In addition, the course encourages a humanistic approach to culinary cultures, food consumerism, and the environment. Students would not only enhance their skills in reading, listening, speaking but develop their critical thinking through class activities and assignments.</a:t>
                      </a:r>
                      <a:endParaRPr sz="1800" dirty="0">
                        <a:latin typeface="Microsoft JhengHei"/>
                        <a:ea typeface="Microsoft JhengHei"/>
                        <a:cs typeface="Microsoft JhengHei"/>
                        <a:sym typeface="Microsoft JhengHei"/>
                      </a:endParaRPr>
                    </a:p>
                  </a:txBody>
                  <a:tcPr marL="91425" marR="91425" marT="91425" marB="91425">
                    <a:lnT w="9525" cap="flat" cmpd="sng">
                      <a:solidFill>
                        <a:srgbClr val="9E9E9E"/>
                      </a:solidFill>
                      <a:prstDash val="solid"/>
                      <a:round/>
                      <a:headEnd type="none" w="sm" len="sm"/>
                      <a:tailEnd type="none" w="sm" len="sm"/>
                    </a:lnT>
                    <a:solidFill>
                      <a:schemeClr val="bg1">
                        <a:lumMod val="95000"/>
                      </a:schemeClr>
                    </a:solidFill>
                  </a:tcP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val="10002"/>
                  </a:ext>
                </a:extLst>
              </a:tr>
              <a:tr h="1841925">
                <a:tc>
                  <a:txBody>
                    <a:bodyPr/>
                    <a:lstStyle/>
                    <a:p>
                      <a:pPr marL="0" lvl="0" indent="0" algn="ctr" rtl="0">
                        <a:spcBef>
                          <a:spcPts val="0"/>
                        </a:spcBef>
                        <a:spcAft>
                          <a:spcPts val="0"/>
                        </a:spcAft>
                        <a:buNone/>
                      </a:pPr>
                      <a:r>
                        <a:rPr lang="en-US" sz="1800" dirty="0" err="1">
                          <a:latin typeface="Microsoft JhengHei"/>
                          <a:ea typeface="Microsoft JhengHei"/>
                          <a:cs typeface="Microsoft JhengHei"/>
                          <a:sym typeface="Microsoft JhengHei"/>
                        </a:rPr>
                        <a:t>課程目標</a:t>
                      </a:r>
                      <a:endParaRPr sz="1800" dirty="0">
                        <a:latin typeface="Microsoft JhengHei"/>
                        <a:ea typeface="Microsoft JhengHei"/>
                        <a:cs typeface="Microsoft JhengHei"/>
                        <a:sym typeface="Microsoft JhengHei"/>
                      </a:endParaRPr>
                    </a:p>
                  </a:txBody>
                  <a:tcPr marL="91425" marR="91425" marT="91425" marB="91425" anchor="ctr">
                    <a:solidFill>
                      <a:schemeClr val="bg1">
                        <a:lumMod val="85000"/>
                      </a:schemeClr>
                    </a:solidFill>
                  </a:tcPr>
                </a:tc>
                <a:tc gridSpan="3">
                  <a:txBody>
                    <a:bodyPr/>
                    <a:lstStyle/>
                    <a:p>
                      <a:pPr marL="0" lvl="0" indent="0" algn="l" rtl="0">
                        <a:spcBef>
                          <a:spcPts val="0"/>
                        </a:spcBef>
                        <a:spcAft>
                          <a:spcPts val="0"/>
                        </a:spcAft>
                        <a:buClr>
                          <a:schemeClr val="dk1"/>
                        </a:buClr>
                        <a:buSzPts val="1100"/>
                        <a:buFont typeface="Arial"/>
                        <a:buNone/>
                      </a:pPr>
                      <a:r>
                        <a:rPr lang="en-US" sz="1800" dirty="0">
                          <a:latin typeface="Microsoft JhengHei"/>
                          <a:ea typeface="Microsoft JhengHei"/>
                          <a:cs typeface="Microsoft JhengHei"/>
                          <a:sym typeface="Microsoft JhengHei"/>
                        </a:rPr>
                        <a:t>The course is more focused, more oriented towards profession. The main objective of this course is:</a:t>
                      </a:r>
                      <a:endParaRPr sz="1800" dirty="0">
                        <a:latin typeface="Microsoft JhengHei"/>
                        <a:ea typeface="Microsoft JhengHei"/>
                        <a:cs typeface="Microsoft JhengHei"/>
                        <a:sym typeface="Microsoft JhengHei"/>
                      </a:endParaRPr>
                    </a:p>
                    <a:p>
                      <a:pPr marL="0" lvl="0" indent="0" algn="l" rtl="0">
                        <a:spcBef>
                          <a:spcPts val="0"/>
                        </a:spcBef>
                        <a:spcAft>
                          <a:spcPts val="0"/>
                        </a:spcAft>
                        <a:buClr>
                          <a:schemeClr val="dk1"/>
                        </a:buClr>
                        <a:buSzPts val="1100"/>
                        <a:buFont typeface="Arial"/>
                        <a:buNone/>
                      </a:pPr>
                      <a:r>
                        <a:rPr lang="en-US" sz="1800" dirty="0">
                          <a:latin typeface="Microsoft JhengHei"/>
                          <a:ea typeface="Microsoft JhengHei"/>
                          <a:cs typeface="Microsoft JhengHei"/>
                          <a:sym typeface="Microsoft JhengHei"/>
                        </a:rPr>
                        <a:t>1. To better prepare students for future professional activities in the field of agriculture.</a:t>
                      </a:r>
                      <a:endParaRPr sz="1800" dirty="0">
                        <a:latin typeface="Microsoft JhengHei"/>
                        <a:ea typeface="Microsoft JhengHei"/>
                        <a:cs typeface="Microsoft JhengHei"/>
                        <a:sym typeface="Microsoft JhengHei"/>
                      </a:endParaRPr>
                    </a:p>
                    <a:p>
                      <a:pPr marL="0" lvl="0" indent="0" algn="l" rtl="0">
                        <a:spcBef>
                          <a:spcPts val="0"/>
                        </a:spcBef>
                        <a:spcAft>
                          <a:spcPts val="0"/>
                        </a:spcAft>
                        <a:buClr>
                          <a:schemeClr val="dk1"/>
                        </a:buClr>
                        <a:buSzPts val="1100"/>
                        <a:buFont typeface="Arial"/>
                        <a:buNone/>
                      </a:pPr>
                      <a:r>
                        <a:rPr lang="en-US" sz="1800" dirty="0">
                          <a:latin typeface="Microsoft JhengHei"/>
                          <a:ea typeface="Microsoft JhengHei"/>
                          <a:cs typeface="Microsoft JhengHei"/>
                          <a:sym typeface="Microsoft JhengHei"/>
                        </a:rPr>
                        <a:t>2. To introduce how English language is presented in a true context of agriculture.</a:t>
                      </a:r>
                      <a:endParaRPr sz="1800" dirty="0">
                        <a:latin typeface="Microsoft JhengHei"/>
                        <a:ea typeface="Microsoft JhengHei"/>
                        <a:cs typeface="Microsoft JhengHei"/>
                        <a:sym typeface="Microsoft JhengHei"/>
                      </a:endParaRPr>
                    </a:p>
                    <a:p>
                      <a:pPr marL="0" lvl="0" indent="0" algn="l" rtl="0">
                        <a:spcBef>
                          <a:spcPts val="0"/>
                        </a:spcBef>
                        <a:spcAft>
                          <a:spcPts val="0"/>
                        </a:spcAft>
                        <a:buNone/>
                      </a:pPr>
                      <a:r>
                        <a:rPr lang="en-US" sz="1800" dirty="0">
                          <a:latin typeface="Microsoft JhengHei"/>
                          <a:ea typeface="Microsoft JhengHei"/>
                          <a:cs typeface="Microsoft JhengHei"/>
                          <a:sym typeface="Microsoft JhengHei"/>
                        </a:rPr>
                        <a:t>3. To help students understand how the language they will need to use in the field functions of agriculture.</a:t>
                      </a:r>
                      <a:endParaRPr sz="1800" dirty="0">
                        <a:latin typeface="Microsoft JhengHei"/>
                        <a:ea typeface="Microsoft JhengHei"/>
                        <a:cs typeface="Microsoft JhengHei"/>
                        <a:sym typeface="Microsoft JhengHei"/>
                      </a:endParaRPr>
                    </a:p>
                  </a:txBody>
                  <a:tcPr marL="91425" marR="91425" marT="91425" marB="91425">
                    <a:solidFill>
                      <a:schemeClr val="bg1">
                        <a:lumMod val="95000"/>
                      </a:schemeClr>
                    </a:solidFill>
                  </a:tcP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6"/>
          <p:cNvSpPr/>
          <p:nvPr/>
        </p:nvSpPr>
        <p:spPr>
          <a:xfrm>
            <a:off x="-1226820" y="-1804117"/>
            <a:ext cx="2453700" cy="2453700"/>
          </a:xfrm>
          <a:prstGeom prst="ellipse">
            <a:avLst/>
          </a:prstGeom>
          <a:solidFill>
            <a:srgbClr val="48A2A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6" name="Google Shape;176;p6"/>
          <p:cNvSpPr/>
          <p:nvPr/>
        </p:nvSpPr>
        <p:spPr>
          <a:xfrm>
            <a:off x="434235" y="-143062"/>
            <a:ext cx="792600" cy="792600"/>
          </a:xfrm>
          <a:prstGeom prst="ellipse">
            <a:avLst/>
          </a:prstGeom>
          <a:solidFill>
            <a:srgbClr val="6C92C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7" name="Google Shape;177;p6"/>
          <p:cNvSpPr/>
          <p:nvPr/>
        </p:nvSpPr>
        <p:spPr>
          <a:xfrm>
            <a:off x="1344025" y="67350"/>
            <a:ext cx="87330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3F3F3F"/>
                </a:solidFill>
                <a:latin typeface="Arial"/>
                <a:ea typeface="Arial"/>
                <a:cs typeface="Arial"/>
                <a:sym typeface="Arial"/>
              </a:rPr>
              <a:t>初步成果 - 112-2學期</a:t>
            </a:r>
            <a:r>
              <a:rPr lang="en-US" sz="3200" b="1">
                <a:solidFill>
                  <a:srgbClr val="3F3F3F"/>
                </a:solidFill>
              </a:rPr>
              <a:t>農業</a:t>
            </a:r>
            <a:r>
              <a:rPr lang="en-US" sz="3200" b="1" i="0" u="none" strike="noStrike" cap="none">
                <a:solidFill>
                  <a:srgbClr val="3F3F3F"/>
                </a:solidFill>
                <a:latin typeface="Arial"/>
                <a:ea typeface="Arial"/>
                <a:cs typeface="Arial"/>
                <a:sym typeface="Arial"/>
              </a:rPr>
              <a:t>英文課綱 </a:t>
            </a:r>
            <a:r>
              <a:rPr lang="en-US" sz="3200" b="1">
                <a:solidFill>
                  <a:srgbClr val="3F3F3F"/>
                </a:solidFill>
              </a:rPr>
              <a:t>2</a:t>
            </a:r>
            <a:r>
              <a:rPr lang="en-US" sz="3200" b="1" i="0" u="none" strike="noStrike" cap="none">
                <a:solidFill>
                  <a:srgbClr val="3F3F3F"/>
                </a:solidFill>
                <a:latin typeface="Arial"/>
                <a:ea typeface="Arial"/>
                <a:cs typeface="Arial"/>
                <a:sym typeface="Arial"/>
              </a:rPr>
              <a:t>/2</a:t>
            </a:r>
            <a:endParaRPr sz="3200" b="1">
              <a:solidFill>
                <a:srgbClr val="3F3F3F"/>
              </a:solidFill>
            </a:endParaRPr>
          </a:p>
        </p:txBody>
      </p:sp>
      <p:sp>
        <p:nvSpPr>
          <p:cNvPr id="178" name="Google Shape;178;p6"/>
          <p:cNvSpPr txBox="1"/>
          <p:nvPr/>
        </p:nvSpPr>
        <p:spPr>
          <a:xfrm>
            <a:off x="11788472" y="6480699"/>
            <a:ext cx="284052"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a:t>9</a:t>
            </a:r>
            <a:endParaRPr sz="1400" b="0" i="0" u="none" strike="noStrike" cap="none">
              <a:solidFill>
                <a:srgbClr val="000000"/>
              </a:solidFill>
              <a:latin typeface="Arial"/>
              <a:ea typeface="Arial"/>
              <a:cs typeface="Arial"/>
              <a:sym typeface="Arial"/>
            </a:endParaRPr>
          </a:p>
        </p:txBody>
      </p:sp>
      <p:graphicFrame>
        <p:nvGraphicFramePr>
          <p:cNvPr id="179" name="Google Shape;179;p6"/>
          <p:cNvGraphicFramePr/>
          <p:nvPr>
            <p:extLst>
              <p:ext uri="{D42A27DB-BD31-4B8C-83A1-F6EECF244321}">
                <p14:modId xmlns:p14="http://schemas.microsoft.com/office/powerpoint/2010/main" val="1750283087"/>
              </p:ext>
            </p:extLst>
          </p:nvPr>
        </p:nvGraphicFramePr>
        <p:xfrm>
          <a:off x="289725" y="695000"/>
          <a:ext cx="11493100" cy="5954625"/>
        </p:xfrm>
        <a:graphic>
          <a:graphicData uri="http://schemas.openxmlformats.org/drawingml/2006/table">
            <a:tbl>
              <a:tblPr>
                <a:noFill/>
                <a:tableStyleId>{0048FD4F-74E7-4CD6-BFE6-DCF3183C7947}</a:tableStyleId>
              </a:tblPr>
              <a:tblGrid>
                <a:gridCol w="781050">
                  <a:extLst>
                    <a:ext uri="{9D8B030D-6E8A-4147-A177-3AD203B41FA5}">
                      <a16:colId xmlns:a16="http://schemas.microsoft.com/office/drawing/2014/main" val="20000"/>
                    </a:ext>
                  </a:extLst>
                </a:gridCol>
                <a:gridCol w="5546775">
                  <a:extLst>
                    <a:ext uri="{9D8B030D-6E8A-4147-A177-3AD203B41FA5}">
                      <a16:colId xmlns:a16="http://schemas.microsoft.com/office/drawing/2014/main" val="20001"/>
                    </a:ext>
                  </a:extLst>
                </a:gridCol>
                <a:gridCol w="863125">
                  <a:extLst>
                    <a:ext uri="{9D8B030D-6E8A-4147-A177-3AD203B41FA5}">
                      <a16:colId xmlns:a16="http://schemas.microsoft.com/office/drawing/2014/main" val="20002"/>
                    </a:ext>
                  </a:extLst>
                </a:gridCol>
                <a:gridCol w="4302150">
                  <a:extLst>
                    <a:ext uri="{9D8B030D-6E8A-4147-A177-3AD203B41FA5}">
                      <a16:colId xmlns:a16="http://schemas.microsoft.com/office/drawing/2014/main" val="20003"/>
                    </a:ext>
                  </a:extLst>
                </a:gridCol>
              </a:tblGrid>
              <a:tr h="313600">
                <a:tc>
                  <a:txBody>
                    <a:bodyPr/>
                    <a:lstStyle/>
                    <a:p>
                      <a:pPr marL="0" lvl="0" indent="0" algn="ctr" rtl="0">
                        <a:spcBef>
                          <a:spcPts val="0"/>
                        </a:spcBef>
                        <a:spcAft>
                          <a:spcPts val="0"/>
                        </a:spcAft>
                        <a:buNone/>
                      </a:pPr>
                      <a:r>
                        <a:rPr lang="en-US" sz="1200" dirty="0" err="1">
                          <a:latin typeface="Microsoft JhengHei"/>
                          <a:ea typeface="Microsoft JhengHei"/>
                          <a:cs typeface="Microsoft JhengHei"/>
                          <a:sym typeface="Microsoft JhengHei"/>
                        </a:rPr>
                        <a:t>週次</a:t>
                      </a:r>
                      <a:endParaRPr sz="1200" dirty="0">
                        <a:latin typeface="Microsoft JhengHei"/>
                        <a:ea typeface="Microsoft JhengHei"/>
                        <a:cs typeface="Microsoft JhengHei"/>
                        <a:sym typeface="Microsoft JhengHei"/>
                      </a:endParaRPr>
                    </a:p>
                  </a:txBody>
                  <a:tcPr marL="91425" marR="91425" marT="91425" marB="91425" anchor="ctr">
                    <a:solidFill>
                      <a:schemeClr val="bg1">
                        <a:lumMod val="85000"/>
                      </a:schemeClr>
                    </a:solidFill>
                  </a:tcPr>
                </a:tc>
                <a:tc>
                  <a:txBody>
                    <a:bodyPr/>
                    <a:lstStyle/>
                    <a:p>
                      <a:pPr marL="0" lvl="0" indent="0" algn="ctr" rtl="0">
                        <a:spcBef>
                          <a:spcPts val="0"/>
                        </a:spcBef>
                        <a:spcAft>
                          <a:spcPts val="0"/>
                        </a:spcAft>
                        <a:buNone/>
                      </a:pPr>
                      <a:r>
                        <a:rPr lang="en-US" sz="1200" dirty="0" err="1">
                          <a:solidFill>
                            <a:schemeClr val="dk1"/>
                          </a:solidFill>
                          <a:latin typeface="Microsoft JhengHei"/>
                          <a:ea typeface="Microsoft JhengHei"/>
                          <a:cs typeface="Microsoft JhengHei"/>
                          <a:sym typeface="Microsoft JhengHei"/>
                        </a:rPr>
                        <a:t>授課內容</a:t>
                      </a:r>
                      <a:endParaRPr sz="1200" dirty="0">
                        <a:latin typeface="Microsoft JhengHei"/>
                        <a:ea typeface="Microsoft JhengHei"/>
                        <a:cs typeface="Microsoft JhengHei"/>
                        <a:sym typeface="Microsoft JhengHei"/>
                      </a:endParaRPr>
                    </a:p>
                  </a:txBody>
                  <a:tcPr marL="91425" marR="91425" marT="91425" marB="91425" anchor="ctr">
                    <a:lnR w="9525" cap="flat" cmpd="sng">
                      <a:solidFill>
                        <a:srgbClr val="9E9E9E"/>
                      </a:solidFill>
                      <a:prstDash val="solid"/>
                      <a:round/>
                      <a:headEnd type="none" w="sm" len="sm"/>
                      <a:tailEnd type="none" w="sm" len="sm"/>
                    </a:ln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1200" dirty="0">
                          <a:latin typeface="Microsoft JhengHei"/>
                          <a:ea typeface="Microsoft JhengHei"/>
                          <a:cs typeface="Microsoft JhengHei"/>
                          <a:sym typeface="Microsoft JhengHei"/>
                        </a:rPr>
                        <a:t>週次</a:t>
                      </a: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bg1">
                        <a:lumMod val="85000"/>
                      </a:schemeClr>
                    </a:solidFill>
                  </a:tcPr>
                </a:tc>
                <a:tc>
                  <a:txBody>
                    <a:bodyPr/>
                    <a:lstStyle/>
                    <a:p>
                      <a:pPr marL="0" lvl="0" indent="0" algn="ctr" rtl="0">
                        <a:spcBef>
                          <a:spcPts val="0"/>
                        </a:spcBef>
                        <a:spcAft>
                          <a:spcPts val="0"/>
                        </a:spcAft>
                        <a:buNone/>
                      </a:pPr>
                      <a:r>
                        <a:rPr lang="en-US" sz="1200" dirty="0" err="1">
                          <a:solidFill>
                            <a:schemeClr val="dk1"/>
                          </a:solidFill>
                          <a:latin typeface="Microsoft JhengHei"/>
                          <a:ea typeface="Microsoft JhengHei"/>
                          <a:cs typeface="Microsoft JhengHei"/>
                          <a:sym typeface="Microsoft JhengHei"/>
                        </a:rPr>
                        <a:t>授課內容</a:t>
                      </a:r>
                      <a:endParaRPr sz="1200" dirty="0">
                        <a:latin typeface="Microsoft JhengHei"/>
                        <a:ea typeface="Microsoft JhengHei"/>
                        <a:cs typeface="Microsoft JhengHei"/>
                        <a:sym typeface="Microsoft JhengHe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0"/>
                  </a:ext>
                </a:extLst>
              </a:tr>
              <a:tr h="651375">
                <a:tc>
                  <a:txBody>
                    <a:bodyPr/>
                    <a:lstStyle/>
                    <a:p>
                      <a:pPr marL="0" lvl="0" indent="0" algn="ctr" rtl="0">
                        <a:spcBef>
                          <a:spcPts val="0"/>
                        </a:spcBef>
                        <a:spcAft>
                          <a:spcPts val="0"/>
                        </a:spcAft>
                        <a:buNone/>
                      </a:pPr>
                      <a:r>
                        <a:rPr lang="en-US" sz="1200" dirty="0">
                          <a:latin typeface="Microsoft JhengHei"/>
                          <a:ea typeface="Microsoft JhengHei"/>
                          <a:cs typeface="Microsoft JhengHei"/>
                          <a:sym typeface="Microsoft JhengHei"/>
                        </a:rPr>
                        <a:t>第 1 週</a:t>
                      </a:r>
                      <a:endParaRPr sz="1200" dirty="0">
                        <a:latin typeface="Microsoft JhengHei"/>
                        <a:ea typeface="Microsoft JhengHei"/>
                        <a:cs typeface="Microsoft JhengHei"/>
                        <a:sym typeface="Microsoft JhengHei"/>
                      </a:endParaRPr>
                    </a:p>
                  </a:txBody>
                  <a:tcPr marL="91425" marR="91425" marT="91425" marB="91425" anchor="ctr">
                    <a:solidFill>
                      <a:schemeClr val="bg1">
                        <a:lumMod val="85000"/>
                      </a:schemeClr>
                    </a:solidFill>
                  </a:tcPr>
                </a:tc>
                <a:tc>
                  <a:txBody>
                    <a:bodyPr/>
                    <a:lstStyle/>
                    <a:p>
                      <a:pPr marL="457200" lvl="0" indent="-304800" algn="l" rtl="0">
                        <a:spcBef>
                          <a:spcPts val="0"/>
                        </a:spcBef>
                        <a:spcAft>
                          <a:spcPts val="0"/>
                        </a:spcAft>
                        <a:buSzPts val="1200"/>
                        <a:buFont typeface="Microsoft JhengHei"/>
                        <a:buAutoNum type="arabicPeriod"/>
                      </a:pPr>
                      <a:r>
                        <a:rPr lang="en-US" sz="1200" dirty="0">
                          <a:latin typeface="Microsoft JhengHei"/>
                          <a:ea typeface="Microsoft JhengHei"/>
                          <a:cs typeface="Microsoft JhengHei"/>
                          <a:sym typeface="Microsoft JhengHei"/>
                        </a:rPr>
                        <a:t>Course Orientation</a:t>
                      </a:r>
                      <a:endParaRPr sz="1200" dirty="0">
                        <a:latin typeface="Microsoft JhengHei"/>
                        <a:ea typeface="Microsoft JhengHei"/>
                        <a:cs typeface="Microsoft JhengHei"/>
                        <a:sym typeface="Microsoft JhengHei"/>
                      </a:endParaRPr>
                    </a:p>
                    <a:p>
                      <a:pPr marL="457200" lvl="0" indent="-304800" algn="l" rtl="0">
                        <a:spcBef>
                          <a:spcPts val="0"/>
                        </a:spcBef>
                        <a:spcAft>
                          <a:spcPts val="0"/>
                        </a:spcAft>
                        <a:buSzPts val="1200"/>
                        <a:buFont typeface="Microsoft JhengHei"/>
                        <a:buAutoNum type="arabicPeriod"/>
                      </a:pPr>
                      <a:r>
                        <a:rPr lang="en-US" sz="1200" dirty="0">
                          <a:latin typeface="Microsoft JhengHei"/>
                          <a:ea typeface="Microsoft JhengHei"/>
                          <a:cs typeface="Microsoft JhengHei"/>
                          <a:sym typeface="Microsoft JhengHei"/>
                        </a:rPr>
                        <a:t>Farming &amp; Apocalypse: Video Watching &amp; Discussion[w/online essay questions]</a:t>
                      </a:r>
                      <a:endParaRPr sz="1200" dirty="0">
                        <a:latin typeface="Microsoft JhengHei"/>
                        <a:ea typeface="Microsoft JhengHei"/>
                        <a:cs typeface="Microsoft JhengHei"/>
                        <a:sym typeface="Microsoft JhengHei"/>
                      </a:endParaRPr>
                    </a:p>
                  </a:txBody>
                  <a:tcPr marL="91425" marR="91425" marT="91425" marB="91425" anchor="ctr">
                    <a:solidFill>
                      <a:schemeClr val="bg1">
                        <a:lumMod val="95000"/>
                      </a:schemeClr>
                    </a:solidFill>
                  </a:tcPr>
                </a:tc>
                <a:tc>
                  <a:txBody>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Microsoft JhengHei"/>
                          <a:ea typeface="Microsoft JhengHei"/>
                          <a:cs typeface="Microsoft JhengHei"/>
                          <a:sym typeface="Microsoft JhengHei"/>
                        </a:rPr>
                        <a:t>第 10 週</a:t>
                      </a:r>
                      <a:endParaRPr sz="1200" dirty="0">
                        <a:latin typeface="Microsoft JhengHei"/>
                        <a:ea typeface="Microsoft JhengHei"/>
                        <a:cs typeface="Microsoft JhengHei"/>
                        <a:sym typeface="Microsoft JhengHei"/>
                      </a:endParaRPr>
                    </a:p>
                  </a:txBody>
                  <a:tcPr marL="91425" marR="91425" marT="91425" marB="91425" anchor="ctr">
                    <a:lnT w="9525" cap="flat" cmpd="sng">
                      <a:solidFill>
                        <a:srgbClr val="9E9E9E"/>
                      </a:solidFill>
                      <a:prstDash val="solid"/>
                      <a:round/>
                      <a:headEnd type="none" w="sm" len="sm"/>
                      <a:tailEnd type="none" w="sm" len="sm"/>
                    </a:lnT>
                    <a:solidFill>
                      <a:schemeClr val="bg1">
                        <a:lumMod val="85000"/>
                      </a:schemeClr>
                    </a:solidFill>
                  </a:tcPr>
                </a:tc>
                <a:tc>
                  <a:txBody>
                    <a:bodyPr/>
                    <a:lstStyle/>
                    <a:p>
                      <a:pPr marL="0" lvl="0" indent="0" algn="l" rtl="0">
                        <a:spcBef>
                          <a:spcPts val="0"/>
                        </a:spcBef>
                        <a:spcAft>
                          <a:spcPts val="0"/>
                        </a:spcAft>
                        <a:buNone/>
                      </a:pPr>
                      <a:r>
                        <a:rPr lang="en-US" sz="1200" dirty="0">
                          <a:latin typeface="Microsoft JhengHei"/>
                          <a:ea typeface="Microsoft JhengHei"/>
                          <a:cs typeface="Microsoft JhengHei"/>
                          <a:sym typeface="Microsoft JhengHei"/>
                        </a:rPr>
                        <a:t>Presentation(session 2): 2-minute Oral PPT Presentation</a:t>
                      </a:r>
                      <a:endParaRPr sz="1200" dirty="0">
                        <a:latin typeface="Microsoft JhengHei"/>
                        <a:ea typeface="Microsoft JhengHei"/>
                        <a:cs typeface="Microsoft JhengHei"/>
                        <a:sym typeface="Microsoft JhengHei"/>
                      </a:endParaRPr>
                    </a:p>
                  </a:txBody>
                  <a:tcPr marL="91425" marR="91425" marT="91425" marB="91425" anchor="ctr">
                    <a:lnT w="9525" cap="flat" cmpd="sng">
                      <a:solidFill>
                        <a:srgbClr val="9E9E9E"/>
                      </a:solidFill>
                      <a:prstDash val="solid"/>
                      <a:round/>
                      <a:headEnd type="none" w="sm" len="sm"/>
                      <a:tailEnd type="none" w="sm" len="sm"/>
                    </a:lnT>
                    <a:solidFill>
                      <a:schemeClr val="bg1">
                        <a:lumMod val="95000"/>
                      </a:schemeClr>
                    </a:solidFill>
                  </a:tcPr>
                </a:tc>
                <a:extLst>
                  <a:ext uri="{0D108BD9-81ED-4DB2-BD59-A6C34878D82A}">
                    <a16:rowId xmlns:a16="http://schemas.microsoft.com/office/drawing/2014/main" val="10001"/>
                  </a:ext>
                </a:extLst>
              </a:tr>
              <a:tr h="820275">
                <a:tc>
                  <a:txBody>
                    <a:bodyPr/>
                    <a:lstStyle/>
                    <a:p>
                      <a:pPr marL="0" lvl="0" indent="0" algn="ctr" rtl="0">
                        <a:spcBef>
                          <a:spcPts val="0"/>
                        </a:spcBef>
                        <a:spcAft>
                          <a:spcPts val="0"/>
                        </a:spcAft>
                        <a:buNone/>
                      </a:pPr>
                      <a:r>
                        <a:rPr lang="en-US" sz="1200" dirty="0">
                          <a:solidFill>
                            <a:schemeClr val="dk1"/>
                          </a:solidFill>
                          <a:latin typeface="Microsoft JhengHei"/>
                          <a:ea typeface="Microsoft JhengHei"/>
                          <a:cs typeface="Microsoft JhengHei"/>
                          <a:sym typeface="Microsoft JhengHei"/>
                        </a:rPr>
                        <a:t>第 2 週</a:t>
                      </a:r>
                      <a:endParaRPr sz="1200" dirty="0">
                        <a:latin typeface="Microsoft JhengHei"/>
                        <a:ea typeface="Microsoft JhengHei"/>
                        <a:cs typeface="Microsoft JhengHei"/>
                        <a:sym typeface="Microsoft JhengHei"/>
                      </a:endParaRPr>
                    </a:p>
                  </a:txBody>
                  <a:tcPr marL="91425" marR="91425" marT="91425" marB="91425" anchor="ctr">
                    <a:solidFill>
                      <a:schemeClr val="bg1">
                        <a:lumMod val="85000"/>
                      </a:schemeClr>
                    </a:solidFill>
                  </a:tcPr>
                </a:tc>
                <a:tc>
                  <a:txBody>
                    <a:bodyPr/>
                    <a:lstStyle/>
                    <a:p>
                      <a:pPr marL="0" lvl="0" indent="0" algn="l" rtl="0">
                        <a:spcBef>
                          <a:spcPts val="0"/>
                        </a:spcBef>
                        <a:spcAft>
                          <a:spcPts val="0"/>
                        </a:spcAft>
                        <a:buNone/>
                      </a:pPr>
                      <a:r>
                        <a:rPr lang="en-US" sz="1200" dirty="0">
                          <a:latin typeface="Microsoft JhengHei"/>
                          <a:ea typeface="Microsoft JhengHei"/>
                          <a:cs typeface="Microsoft JhengHei"/>
                          <a:sym typeface="Microsoft JhengHei"/>
                        </a:rPr>
                        <a:t>Topic 1: What is Agriculture &amp; Why Farming can Feed the World during an Apocalypse</a:t>
                      </a:r>
                      <a:endParaRPr sz="1200" dirty="0">
                        <a:latin typeface="Microsoft JhengHei"/>
                        <a:ea typeface="Microsoft JhengHei"/>
                        <a:cs typeface="Microsoft JhengHei"/>
                        <a:sym typeface="Microsoft JhengHei"/>
                      </a:endParaRPr>
                    </a:p>
                    <a:p>
                      <a:pPr marL="0" lvl="0" indent="0" algn="l" rtl="0">
                        <a:spcBef>
                          <a:spcPts val="0"/>
                        </a:spcBef>
                        <a:spcAft>
                          <a:spcPts val="0"/>
                        </a:spcAft>
                        <a:buNone/>
                      </a:pPr>
                      <a:r>
                        <a:rPr lang="en-US" sz="1200" dirty="0">
                          <a:latin typeface="Microsoft JhengHei"/>
                          <a:ea typeface="Microsoft JhengHei"/>
                          <a:cs typeface="Microsoft JhengHei"/>
                          <a:sym typeface="Microsoft JhengHei"/>
                        </a:rPr>
                        <a:t>T1_Part 1:“How to Farm During a Zombie Apocalypse”: Video watching &amp; Discussion(1)</a:t>
                      </a:r>
                      <a:endParaRPr sz="1200" dirty="0">
                        <a:latin typeface="Microsoft JhengHei"/>
                        <a:ea typeface="Microsoft JhengHei"/>
                        <a:cs typeface="Microsoft JhengHei"/>
                        <a:sym typeface="Microsoft JhengHei"/>
                      </a:endParaRPr>
                    </a:p>
                  </a:txBody>
                  <a:tcPr marL="91425" marR="91425" marT="91425" marB="91425" anchor="ctr">
                    <a:solidFill>
                      <a:schemeClr val="bg1">
                        <a:lumMod val="95000"/>
                      </a:schemeClr>
                    </a:solidFill>
                  </a:tcPr>
                </a:tc>
                <a:tc>
                  <a:txBody>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Microsoft JhengHei"/>
                          <a:ea typeface="Microsoft JhengHei"/>
                          <a:cs typeface="Microsoft JhengHei"/>
                          <a:sym typeface="Microsoft JhengHei"/>
                        </a:rPr>
                        <a:t>第 11 週</a:t>
                      </a:r>
                      <a:endParaRPr sz="1200" dirty="0">
                        <a:latin typeface="Microsoft JhengHei"/>
                        <a:ea typeface="Microsoft JhengHei"/>
                        <a:cs typeface="Microsoft JhengHei"/>
                        <a:sym typeface="Microsoft JhengHei"/>
                      </a:endParaRPr>
                    </a:p>
                  </a:txBody>
                  <a:tcPr marL="91425" marR="91425" marT="91425" marB="91425" anchor="ctr">
                    <a:solidFill>
                      <a:schemeClr val="bg1">
                        <a:lumMod val="85000"/>
                      </a:schemeClr>
                    </a:solidFill>
                  </a:tcPr>
                </a:tc>
                <a:tc>
                  <a:txBody>
                    <a:bodyPr/>
                    <a:lstStyle/>
                    <a:p>
                      <a:pPr marL="0" lvl="0" indent="0" algn="l" rtl="0">
                        <a:spcBef>
                          <a:spcPts val="0"/>
                        </a:spcBef>
                        <a:spcAft>
                          <a:spcPts val="0"/>
                        </a:spcAft>
                        <a:buNone/>
                      </a:pPr>
                      <a:r>
                        <a:rPr lang="en-US" sz="1200" dirty="0">
                          <a:latin typeface="Microsoft JhengHei"/>
                          <a:ea typeface="Microsoft JhengHei"/>
                          <a:cs typeface="Microsoft JhengHei"/>
                          <a:sym typeface="Microsoft JhengHei"/>
                        </a:rPr>
                        <a:t>Topic 3: Biodiversity</a:t>
                      </a:r>
                      <a:endParaRPr sz="1200" dirty="0">
                        <a:latin typeface="Microsoft JhengHei"/>
                        <a:ea typeface="Microsoft JhengHei"/>
                        <a:cs typeface="Microsoft JhengHei"/>
                        <a:sym typeface="Microsoft JhengHei"/>
                      </a:endParaRPr>
                    </a:p>
                    <a:p>
                      <a:pPr marL="0" lvl="0" indent="0" algn="l" rtl="0">
                        <a:spcBef>
                          <a:spcPts val="0"/>
                        </a:spcBef>
                        <a:spcAft>
                          <a:spcPts val="0"/>
                        </a:spcAft>
                        <a:buNone/>
                      </a:pPr>
                      <a:r>
                        <a:rPr lang="en-US" sz="1200" dirty="0">
                          <a:latin typeface="Microsoft JhengHei"/>
                          <a:ea typeface="Microsoft JhengHei"/>
                          <a:cs typeface="Microsoft JhengHei"/>
                          <a:sym typeface="Microsoft JhengHei"/>
                        </a:rPr>
                        <a:t>T3_Part 1: What is Biodiversity</a:t>
                      </a:r>
                      <a:endParaRPr sz="1200" dirty="0">
                        <a:latin typeface="Microsoft JhengHei"/>
                        <a:ea typeface="Microsoft JhengHei"/>
                        <a:cs typeface="Microsoft JhengHei"/>
                        <a:sym typeface="Microsoft JhengHei"/>
                      </a:endParaRPr>
                    </a:p>
                    <a:p>
                      <a:pPr marL="0" lvl="0" indent="0" algn="l" rtl="0">
                        <a:spcBef>
                          <a:spcPts val="0"/>
                        </a:spcBef>
                        <a:spcAft>
                          <a:spcPts val="0"/>
                        </a:spcAft>
                        <a:buNone/>
                      </a:pPr>
                      <a:endParaRPr sz="1200" dirty="0">
                        <a:latin typeface="Microsoft JhengHei"/>
                        <a:ea typeface="Microsoft JhengHei"/>
                        <a:cs typeface="Microsoft JhengHei"/>
                        <a:sym typeface="Microsoft JhengHei"/>
                      </a:endParaRPr>
                    </a:p>
                  </a:txBody>
                  <a:tcPr marL="91425" marR="91425" marT="91425" marB="91425" anchor="ctr">
                    <a:solidFill>
                      <a:schemeClr val="bg1">
                        <a:lumMod val="95000"/>
                      </a:schemeClr>
                    </a:solidFill>
                  </a:tcPr>
                </a:tc>
                <a:extLst>
                  <a:ext uri="{0D108BD9-81ED-4DB2-BD59-A6C34878D82A}">
                    <a16:rowId xmlns:a16="http://schemas.microsoft.com/office/drawing/2014/main" val="10002"/>
                  </a:ext>
                </a:extLst>
              </a:tr>
              <a:tr h="482500">
                <a:tc>
                  <a:txBody>
                    <a:bodyPr/>
                    <a:lstStyle/>
                    <a:p>
                      <a:pPr marL="0" lvl="0" indent="0" algn="ctr" rtl="0">
                        <a:spcBef>
                          <a:spcPts val="0"/>
                        </a:spcBef>
                        <a:spcAft>
                          <a:spcPts val="0"/>
                        </a:spcAft>
                        <a:buClr>
                          <a:schemeClr val="dk1"/>
                        </a:buClr>
                        <a:buSzPts val="1100"/>
                        <a:buFont typeface="Arial"/>
                        <a:buNone/>
                      </a:pPr>
                      <a:r>
                        <a:rPr lang="en-US" sz="1200">
                          <a:solidFill>
                            <a:schemeClr val="dk1"/>
                          </a:solidFill>
                          <a:latin typeface="Microsoft JhengHei"/>
                          <a:ea typeface="Microsoft JhengHei"/>
                          <a:cs typeface="Microsoft JhengHei"/>
                          <a:sym typeface="Microsoft JhengHei"/>
                        </a:rPr>
                        <a:t>第 3 週</a:t>
                      </a:r>
                      <a:endParaRPr sz="1200">
                        <a:latin typeface="Microsoft JhengHei"/>
                        <a:ea typeface="Microsoft JhengHei"/>
                        <a:cs typeface="Microsoft JhengHei"/>
                        <a:sym typeface="Microsoft JhengHei"/>
                      </a:endParaRPr>
                    </a:p>
                  </a:txBody>
                  <a:tcPr marL="91425" marR="91425" marT="91425" marB="91425" anchor="ctr">
                    <a:solidFill>
                      <a:schemeClr val="bg1">
                        <a:lumMod val="85000"/>
                      </a:schemeClr>
                    </a:solidFill>
                  </a:tcPr>
                </a:tc>
                <a:tc>
                  <a:txBody>
                    <a:bodyPr/>
                    <a:lstStyle/>
                    <a:p>
                      <a:pPr marL="0" lvl="0" indent="0" algn="l" rtl="0">
                        <a:spcBef>
                          <a:spcPts val="0"/>
                        </a:spcBef>
                        <a:spcAft>
                          <a:spcPts val="0"/>
                        </a:spcAft>
                        <a:buNone/>
                      </a:pPr>
                      <a:r>
                        <a:rPr lang="en-US" sz="1200">
                          <a:latin typeface="Microsoft JhengHei"/>
                          <a:ea typeface="Microsoft JhengHei"/>
                          <a:cs typeface="Microsoft JhengHei"/>
                          <a:sym typeface="Microsoft JhengHei"/>
                        </a:rPr>
                        <a:t>T1_Part 1:“How to Farm During a Zombie Apocalypse”: Animation Watching &amp; Discussion(2)</a:t>
                      </a:r>
                      <a:endParaRPr sz="1200">
                        <a:latin typeface="Microsoft JhengHei"/>
                        <a:ea typeface="Microsoft JhengHei"/>
                        <a:cs typeface="Microsoft JhengHei"/>
                        <a:sym typeface="Microsoft JhengHei"/>
                      </a:endParaRPr>
                    </a:p>
                  </a:txBody>
                  <a:tcPr marL="91425" marR="91425" marT="91425" marB="91425" anchor="ctr">
                    <a:solidFill>
                      <a:schemeClr val="bg1">
                        <a:lumMod val="95000"/>
                      </a:schemeClr>
                    </a:solidFill>
                  </a:tcPr>
                </a:tc>
                <a:tc>
                  <a:txBody>
                    <a:bodyPr/>
                    <a:lstStyle/>
                    <a:p>
                      <a:pPr marL="0" lvl="0" indent="0" algn="ctr" rtl="0">
                        <a:spcBef>
                          <a:spcPts val="0"/>
                        </a:spcBef>
                        <a:spcAft>
                          <a:spcPts val="0"/>
                        </a:spcAft>
                        <a:buClr>
                          <a:schemeClr val="dk1"/>
                        </a:buClr>
                        <a:buSzPts val="1100"/>
                        <a:buFont typeface="Arial"/>
                        <a:buNone/>
                      </a:pPr>
                      <a:r>
                        <a:rPr lang="en-US" sz="1200">
                          <a:solidFill>
                            <a:schemeClr val="dk1"/>
                          </a:solidFill>
                          <a:latin typeface="Microsoft JhengHei"/>
                          <a:ea typeface="Microsoft JhengHei"/>
                          <a:cs typeface="Microsoft JhengHei"/>
                          <a:sym typeface="Microsoft JhengHei"/>
                        </a:rPr>
                        <a:t>第 12 週</a:t>
                      </a:r>
                      <a:endParaRPr sz="1200">
                        <a:latin typeface="Microsoft JhengHei"/>
                        <a:ea typeface="Microsoft JhengHei"/>
                        <a:cs typeface="Microsoft JhengHei"/>
                        <a:sym typeface="Microsoft JhengHei"/>
                      </a:endParaRPr>
                    </a:p>
                  </a:txBody>
                  <a:tcPr marL="91425" marR="91425" marT="91425" marB="91425" anchor="ctr">
                    <a:solidFill>
                      <a:schemeClr val="bg1">
                        <a:lumMod val="85000"/>
                      </a:schemeClr>
                    </a:solidFill>
                  </a:tcPr>
                </a:tc>
                <a:tc>
                  <a:txBody>
                    <a:bodyPr/>
                    <a:lstStyle/>
                    <a:p>
                      <a:pPr marL="0" lvl="0" indent="0" algn="l" rtl="0">
                        <a:spcBef>
                          <a:spcPts val="0"/>
                        </a:spcBef>
                        <a:spcAft>
                          <a:spcPts val="0"/>
                        </a:spcAft>
                        <a:buNone/>
                      </a:pPr>
                      <a:r>
                        <a:rPr lang="en-US" sz="1200">
                          <a:latin typeface="Microsoft JhengHei"/>
                          <a:ea typeface="Microsoft JhengHei"/>
                          <a:cs typeface="Microsoft JhengHei"/>
                          <a:sym typeface="Microsoft JhengHei"/>
                        </a:rPr>
                        <a:t>T3_Part 2: Invasive Species</a:t>
                      </a:r>
                      <a:endParaRPr sz="1200">
                        <a:latin typeface="Microsoft JhengHei"/>
                        <a:ea typeface="Microsoft JhengHei"/>
                        <a:cs typeface="Microsoft JhengHei"/>
                        <a:sym typeface="Microsoft JhengHei"/>
                      </a:endParaRPr>
                    </a:p>
                  </a:txBody>
                  <a:tcPr marL="91425" marR="91425" marT="91425" marB="91425" anchor="ctr">
                    <a:solidFill>
                      <a:schemeClr val="bg1">
                        <a:lumMod val="95000"/>
                      </a:schemeClr>
                    </a:solidFill>
                  </a:tcPr>
                </a:tc>
                <a:extLst>
                  <a:ext uri="{0D108BD9-81ED-4DB2-BD59-A6C34878D82A}">
                    <a16:rowId xmlns:a16="http://schemas.microsoft.com/office/drawing/2014/main" val="10003"/>
                  </a:ext>
                </a:extLst>
              </a:tr>
              <a:tr h="651375">
                <a:tc>
                  <a:txBody>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Microsoft JhengHei"/>
                          <a:ea typeface="Microsoft JhengHei"/>
                          <a:cs typeface="Microsoft JhengHei"/>
                          <a:sym typeface="Microsoft JhengHei"/>
                        </a:rPr>
                        <a:t>第 4 週</a:t>
                      </a:r>
                      <a:endParaRPr sz="1200" dirty="0">
                        <a:latin typeface="Microsoft JhengHei"/>
                        <a:ea typeface="Microsoft JhengHei"/>
                        <a:cs typeface="Microsoft JhengHei"/>
                        <a:sym typeface="Microsoft JhengHei"/>
                      </a:endParaRPr>
                    </a:p>
                  </a:txBody>
                  <a:tcPr marL="91425" marR="91425" marT="91425" marB="91425" anchor="ctr">
                    <a:solidFill>
                      <a:schemeClr val="bg1">
                        <a:lumMod val="85000"/>
                      </a:schemeClr>
                    </a:solidFill>
                  </a:tcPr>
                </a:tc>
                <a:tc>
                  <a:txBody>
                    <a:bodyPr/>
                    <a:lstStyle/>
                    <a:p>
                      <a:pPr marL="0" lvl="0" indent="0" algn="l" rtl="0">
                        <a:spcBef>
                          <a:spcPts val="0"/>
                        </a:spcBef>
                        <a:spcAft>
                          <a:spcPts val="0"/>
                        </a:spcAft>
                        <a:buNone/>
                      </a:pPr>
                      <a:r>
                        <a:rPr lang="en-US" sz="1200" dirty="0">
                          <a:latin typeface="Microsoft JhengHei"/>
                          <a:ea typeface="Microsoft JhengHei"/>
                          <a:cs typeface="Microsoft JhengHei"/>
                          <a:sym typeface="Microsoft JhengHei"/>
                        </a:rPr>
                        <a:t>T1_Part 2: “The Art and Science of Agriculture”: Article reading &amp; Discussion</a:t>
                      </a:r>
                      <a:endParaRPr sz="1200" dirty="0">
                        <a:latin typeface="Microsoft JhengHei"/>
                        <a:ea typeface="Microsoft JhengHei"/>
                        <a:cs typeface="Microsoft JhengHei"/>
                        <a:sym typeface="Microsoft JhengHei"/>
                      </a:endParaRPr>
                    </a:p>
                  </a:txBody>
                  <a:tcPr marL="91425" marR="91425" marT="91425" marB="91425" anchor="ctr">
                    <a:solidFill>
                      <a:schemeClr val="bg1">
                        <a:lumMod val="95000"/>
                      </a:schemeClr>
                    </a:solidFill>
                  </a:tcPr>
                </a:tc>
                <a:tc>
                  <a:txBody>
                    <a:bodyPr/>
                    <a:lstStyle/>
                    <a:p>
                      <a:pPr marL="0" lvl="0" indent="0" algn="ctr" rtl="0">
                        <a:spcBef>
                          <a:spcPts val="0"/>
                        </a:spcBef>
                        <a:spcAft>
                          <a:spcPts val="0"/>
                        </a:spcAft>
                        <a:buClr>
                          <a:schemeClr val="dk1"/>
                        </a:buClr>
                        <a:buSzPts val="1100"/>
                        <a:buFont typeface="Arial"/>
                        <a:buNone/>
                      </a:pPr>
                      <a:r>
                        <a:rPr lang="en-US" sz="1200">
                          <a:solidFill>
                            <a:schemeClr val="dk1"/>
                          </a:solidFill>
                          <a:latin typeface="Microsoft JhengHei"/>
                          <a:ea typeface="Microsoft JhengHei"/>
                          <a:cs typeface="Microsoft JhengHei"/>
                          <a:sym typeface="Microsoft JhengHei"/>
                        </a:rPr>
                        <a:t>第 13 週</a:t>
                      </a:r>
                      <a:endParaRPr sz="1200">
                        <a:latin typeface="Microsoft JhengHei"/>
                        <a:ea typeface="Microsoft JhengHei"/>
                        <a:cs typeface="Microsoft JhengHei"/>
                        <a:sym typeface="Microsoft JhengHei"/>
                      </a:endParaRPr>
                    </a:p>
                  </a:txBody>
                  <a:tcPr marL="91425" marR="91425" marT="91425" marB="91425" anchor="ctr">
                    <a:solidFill>
                      <a:schemeClr val="bg1">
                        <a:lumMod val="85000"/>
                      </a:schemeClr>
                    </a:solidFill>
                  </a:tcPr>
                </a:tc>
                <a:tc>
                  <a:txBody>
                    <a:bodyPr/>
                    <a:lstStyle/>
                    <a:p>
                      <a:pPr marL="0" lvl="0" indent="0" algn="l" rtl="0">
                        <a:spcBef>
                          <a:spcPts val="0"/>
                        </a:spcBef>
                        <a:spcAft>
                          <a:spcPts val="0"/>
                        </a:spcAft>
                        <a:buNone/>
                      </a:pPr>
                      <a:r>
                        <a:rPr lang="en-US" sz="1200" dirty="0">
                          <a:latin typeface="Microsoft JhengHei"/>
                          <a:ea typeface="Microsoft JhengHei"/>
                          <a:cs typeface="Microsoft JhengHei"/>
                          <a:sym typeface="Microsoft JhengHei"/>
                        </a:rPr>
                        <a:t>Topic 4_part 1: What is “Sustainable Agriculture”?: From Food Security to Sustainability</a:t>
                      </a:r>
                      <a:endParaRPr sz="1200" dirty="0">
                        <a:latin typeface="Microsoft JhengHei"/>
                        <a:ea typeface="Microsoft JhengHei"/>
                        <a:cs typeface="Microsoft JhengHei"/>
                        <a:sym typeface="Microsoft JhengHei"/>
                      </a:endParaRPr>
                    </a:p>
                    <a:p>
                      <a:pPr marL="0" lvl="0" indent="0" algn="l" rtl="0">
                        <a:spcBef>
                          <a:spcPts val="0"/>
                        </a:spcBef>
                        <a:spcAft>
                          <a:spcPts val="0"/>
                        </a:spcAft>
                        <a:buNone/>
                      </a:pPr>
                      <a:r>
                        <a:rPr lang="en-US" sz="1200" dirty="0">
                          <a:latin typeface="Microsoft JhengHei"/>
                          <a:ea typeface="Microsoft JhengHei"/>
                          <a:cs typeface="Microsoft JhengHei"/>
                          <a:sym typeface="Microsoft JhengHei"/>
                        </a:rPr>
                        <a:t>-Video watching &amp; discussion</a:t>
                      </a:r>
                      <a:endParaRPr sz="1200" dirty="0">
                        <a:latin typeface="Microsoft JhengHei"/>
                        <a:ea typeface="Microsoft JhengHei"/>
                        <a:cs typeface="Microsoft JhengHei"/>
                        <a:sym typeface="Microsoft JhengHei"/>
                      </a:endParaRPr>
                    </a:p>
                  </a:txBody>
                  <a:tcPr marL="91425" marR="91425" marT="91425" marB="91425" anchor="ctr">
                    <a:solidFill>
                      <a:schemeClr val="bg1">
                        <a:lumMod val="95000"/>
                      </a:schemeClr>
                    </a:solidFill>
                  </a:tcPr>
                </a:tc>
                <a:extLst>
                  <a:ext uri="{0D108BD9-81ED-4DB2-BD59-A6C34878D82A}">
                    <a16:rowId xmlns:a16="http://schemas.microsoft.com/office/drawing/2014/main" val="10004"/>
                  </a:ext>
                </a:extLst>
              </a:tr>
              <a:tr h="651375">
                <a:tc>
                  <a:txBody>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Microsoft JhengHei"/>
                          <a:ea typeface="Microsoft JhengHei"/>
                          <a:cs typeface="Microsoft JhengHei"/>
                          <a:sym typeface="Microsoft JhengHei"/>
                        </a:rPr>
                        <a:t>第 5 週</a:t>
                      </a:r>
                      <a:endParaRPr sz="1200" dirty="0">
                        <a:latin typeface="Microsoft JhengHei"/>
                        <a:ea typeface="Microsoft JhengHei"/>
                        <a:cs typeface="Microsoft JhengHei"/>
                        <a:sym typeface="Microsoft JhengHei"/>
                      </a:endParaRPr>
                    </a:p>
                  </a:txBody>
                  <a:tcPr marL="91425" marR="91425" marT="91425" marB="91425" anchor="ctr">
                    <a:solidFill>
                      <a:schemeClr val="bg1">
                        <a:lumMod val="85000"/>
                      </a:schemeClr>
                    </a:solidFill>
                  </a:tcPr>
                </a:tc>
                <a:tc>
                  <a:txBody>
                    <a:bodyPr/>
                    <a:lstStyle/>
                    <a:p>
                      <a:pPr marL="0" lvl="0" indent="0" algn="l" rtl="0">
                        <a:spcBef>
                          <a:spcPts val="0"/>
                        </a:spcBef>
                        <a:spcAft>
                          <a:spcPts val="0"/>
                        </a:spcAft>
                        <a:buNone/>
                      </a:pPr>
                      <a:r>
                        <a:rPr lang="en-US" sz="1200" dirty="0">
                          <a:latin typeface="Microsoft JhengHei"/>
                          <a:ea typeface="Microsoft JhengHei"/>
                          <a:cs typeface="Microsoft JhengHei"/>
                          <a:sym typeface="Microsoft JhengHei"/>
                        </a:rPr>
                        <a:t>T1_Part 3: Conclusion</a:t>
                      </a:r>
                      <a:endParaRPr sz="1200" dirty="0">
                        <a:latin typeface="Microsoft JhengHei"/>
                        <a:ea typeface="Microsoft JhengHei"/>
                        <a:cs typeface="Microsoft JhengHei"/>
                        <a:sym typeface="Microsoft JhengHei"/>
                      </a:endParaRPr>
                    </a:p>
                  </a:txBody>
                  <a:tcPr marL="91425" marR="91425" marT="91425" marB="91425" anchor="ctr">
                    <a:solidFill>
                      <a:schemeClr val="bg1">
                        <a:lumMod val="95000"/>
                      </a:schemeClr>
                    </a:solidFill>
                  </a:tcPr>
                </a:tc>
                <a:tc>
                  <a:txBody>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Microsoft JhengHei"/>
                          <a:ea typeface="Microsoft JhengHei"/>
                          <a:cs typeface="Microsoft JhengHei"/>
                          <a:sym typeface="Microsoft JhengHei"/>
                        </a:rPr>
                        <a:t>第 14 週</a:t>
                      </a:r>
                      <a:endParaRPr sz="1200" dirty="0">
                        <a:latin typeface="Microsoft JhengHei"/>
                        <a:ea typeface="Microsoft JhengHei"/>
                        <a:cs typeface="Microsoft JhengHei"/>
                        <a:sym typeface="Microsoft JhengHei"/>
                      </a:endParaRPr>
                    </a:p>
                  </a:txBody>
                  <a:tcPr marL="91425" marR="91425" marT="91425" marB="91425" anchor="ctr">
                    <a:solidFill>
                      <a:schemeClr val="bg1">
                        <a:lumMod val="85000"/>
                      </a:schemeClr>
                    </a:solidFill>
                  </a:tcPr>
                </a:tc>
                <a:tc>
                  <a:txBody>
                    <a:bodyPr/>
                    <a:lstStyle/>
                    <a:p>
                      <a:pPr marL="0" lvl="0" indent="0" algn="l" rtl="0">
                        <a:spcBef>
                          <a:spcPts val="0"/>
                        </a:spcBef>
                        <a:spcAft>
                          <a:spcPts val="0"/>
                        </a:spcAft>
                        <a:buNone/>
                      </a:pPr>
                      <a:r>
                        <a:rPr lang="en-US" sz="1200" dirty="0">
                          <a:latin typeface="Microsoft JhengHei"/>
                          <a:ea typeface="Microsoft JhengHei"/>
                          <a:cs typeface="Microsoft JhengHei"/>
                          <a:sym typeface="Microsoft JhengHei"/>
                        </a:rPr>
                        <a:t>Topic 4_part 2: What is “Sustainable Agriculture”?: On Eating Bugs - How to make an argument</a:t>
                      </a:r>
                      <a:endParaRPr sz="1200" dirty="0">
                        <a:latin typeface="Microsoft JhengHei"/>
                        <a:ea typeface="Microsoft JhengHei"/>
                        <a:cs typeface="Microsoft JhengHei"/>
                        <a:sym typeface="Microsoft JhengHei"/>
                      </a:endParaRPr>
                    </a:p>
                  </a:txBody>
                  <a:tcPr marL="91425" marR="91425" marT="91425" marB="91425" anchor="ctr">
                    <a:solidFill>
                      <a:schemeClr val="bg1">
                        <a:lumMod val="95000"/>
                      </a:schemeClr>
                    </a:solidFill>
                  </a:tcPr>
                </a:tc>
                <a:extLst>
                  <a:ext uri="{0D108BD9-81ED-4DB2-BD59-A6C34878D82A}">
                    <a16:rowId xmlns:a16="http://schemas.microsoft.com/office/drawing/2014/main" val="10005"/>
                  </a:ext>
                </a:extLst>
              </a:tr>
              <a:tr h="651375">
                <a:tc>
                  <a:txBody>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Microsoft JhengHei"/>
                          <a:ea typeface="Microsoft JhengHei"/>
                          <a:cs typeface="Microsoft JhengHei"/>
                          <a:sym typeface="Microsoft JhengHei"/>
                        </a:rPr>
                        <a:t>第 6 週</a:t>
                      </a:r>
                      <a:endParaRPr sz="1200" dirty="0">
                        <a:latin typeface="Microsoft JhengHei"/>
                        <a:ea typeface="Microsoft JhengHei"/>
                        <a:cs typeface="Microsoft JhengHei"/>
                        <a:sym typeface="Microsoft JhengHei"/>
                      </a:endParaRPr>
                    </a:p>
                  </a:txBody>
                  <a:tcPr marL="91425" marR="91425" marT="91425" marB="91425" anchor="ctr">
                    <a:solidFill>
                      <a:schemeClr val="bg1">
                        <a:lumMod val="85000"/>
                      </a:schemeClr>
                    </a:solidFill>
                  </a:tcPr>
                </a:tc>
                <a:tc>
                  <a:txBody>
                    <a:bodyPr/>
                    <a:lstStyle/>
                    <a:p>
                      <a:pPr marL="0" lvl="0" indent="0" algn="l" rtl="0">
                        <a:spcBef>
                          <a:spcPts val="0"/>
                        </a:spcBef>
                        <a:spcAft>
                          <a:spcPts val="0"/>
                        </a:spcAft>
                        <a:buNone/>
                      </a:pPr>
                      <a:r>
                        <a:rPr lang="en-US" sz="1200" dirty="0">
                          <a:latin typeface="Microsoft JhengHei"/>
                          <a:ea typeface="Microsoft JhengHei"/>
                          <a:cs typeface="Microsoft JhengHei"/>
                          <a:sym typeface="Microsoft JhengHei"/>
                        </a:rPr>
                        <a:t>Topic 2: What is Urban Farming</a:t>
                      </a:r>
                      <a:endParaRPr sz="1200" dirty="0">
                        <a:latin typeface="Microsoft JhengHei"/>
                        <a:ea typeface="Microsoft JhengHei"/>
                        <a:cs typeface="Microsoft JhengHei"/>
                        <a:sym typeface="Microsoft JhengHei"/>
                      </a:endParaRPr>
                    </a:p>
                    <a:p>
                      <a:pPr marL="0" lvl="0" indent="0" algn="l" rtl="0">
                        <a:spcBef>
                          <a:spcPts val="0"/>
                        </a:spcBef>
                        <a:spcAft>
                          <a:spcPts val="0"/>
                        </a:spcAft>
                        <a:buNone/>
                      </a:pPr>
                      <a:r>
                        <a:rPr lang="en-US" sz="1200" dirty="0">
                          <a:latin typeface="Microsoft JhengHei"/>
                          <a:ea typeface="Microsoft JhengHei"/>
                          <a:cs typeface="Microsoft JhengHei"/>
                          <a:sym typeface="Microsoft JhengHei"/>
                        </a:rPr>
                        <a:t>T2_Part 1: On Urban Farming: Video Watching &amp; </a:t>
                      </a:r>
                      <a:r>
                        <a:rPr lang="en-US" sz="1200" dirty="0" err="1">
                          <a:latin typeface="Microsoft JhengHei"/>
                          <a:ea typeface="Microsoft JhengHei"/>
                          <a:cs typeface="Microsoft JhengHei"/>
                          <a:sym typeface="Microsoft JhengHei"/>
                        </a:rPr>
                        <a:t>Discussion_Can</a:t>
                      </a:r>
                      <a:r>
                        <a:rPr lang="en-US" sz="1200" dirty="0">
                          <a:latin typeface="Microsoft JhengHei"/>
                          <a:ea typeface="Microsoft JhengHei"/>
                          <a:cs typeface="Microsoft JhengHei"/>
                          <a:sym typeface="Microsoft JhengHei"/>
                        </a:rPr>
                        <a:t> we create the ”perfect” farm?(TED-Ed)</a:t>
                      </a:r>
                      <a:endParaRPr sz="1200" dirty="0">
                        <a:latin typeface="Microsoft JhengHei"/>
                        <a:ea typeface="Microsoft JhengHei"/>
                        <a:cs typeface="Microsoft JhengHei"/>
                        <a:sym typeface="Microsoft JhengHei"/>
                      </a:endParaRPr>
                    </a:p>
                  </a:txBody>
                  <a:tcPr marL="91425" marR="91425" marT="91425" marB="91425" anchor="ctr">
                    <a:solidFill>
                      <a:schemeClr val="bg1">
                        <a:lumMod val="95000"/>
                      </a:schemeClr>
                    </a:solidFill>
                  </a:tcPr>
                </a:tc>
                <a:tc>
                  <a:txBody>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Microsoft JhengHei"/>
                          <a:ea typeface="Microsoft JhengHei"/>
                          <a:cs typeface="Microsoft JhengHei"/>
                          <a:sym typeface="Microsoft JhengHei"/>
                        </a:rPr>
                        <a:t>第 15 週</a:t>
                      </a:r>
                      <a:endParaRPr sz="1200" dirty="0">
                        <a:latin typeface="Microsoft JhengHei"/>
                        <a:ea typeface="Microsoft JhengHei"/>
                        <a:cs typeface="Microsoft JhengHei"/>
                        <a:sym typeface="Microsoft JhengHei"/>
                      </a:endParaRPr>
                    </a:p>
                  </a:txBody>
                  <a:tcPr marL="91425" marR="91425" marT="91425" marB="91425" anchor="ctr">
                    <a:solidFill>
                      <a:schemeClr val="bg1">
                        <a:lumMod val="85000"/>
                      </a:schemeClr>
                    </a:solidFill>
                  </a:tcPr>
                </a:tc>
                <a:tc>
                  <a:txBody>
                    <a:bodyPr/>
                    <a:lstStyle/>
                    <a:p>
                      <a:pPr marL="0" lvl="0" indent="0" algn="l" rtl="0">
                        <a:spcBef>
                          <a:spcPts val="0"/>
                        </a:spcBef>
                        <a:spcAft>
                          <a:spcPts val="0"/>
                        </a:spcAft>
                        <a:buNone/>
                      </a:pPr>
                      <a:r>
                        <a:rPr lang="en-US" sz="1200" dirty="0">
                          <a:latin typeface="Microsoft JhengHei"/>
                          <a:ea typeface="Microsoft JhengHei"/>
                          <a:cs typeface="Microsoft JhengHei"/>
                          <a:sym typeface="Microsoft JhengHei"/>
                        </a:rPr>
                        <a:t>Final Oral PPT Presentation(1)</a:t>
                      </a:r>
                      <a:endParaRPr sz="1200" dirty="0">
                        <a:latin typeface="Microsoft JhengHei"/>
                        <a:ea typeface="Microsoft JhengHei"/>
                        <a:cs typeface="Microsoft JhengHei"/>
                        <a:sym typeface="Microsoft JhengHei"/>
                      </a:endParaRPr>
                    </a:p>
                  </a:txBody>
                  <a:tcPr marL="91425" marR="91425" marT="91425" marB="91425" anchor="ctr">
                    <a:solidFill>
                      <a:schemeClr val="bg1">
                        <a:lumMod val="95000"/>
                      </a:schemeClr>
                    </a:solidFill>
                  </a:tcPr>
                </a:tc>
                <a:extLst>
                  <a:ext uri="{0D108BD9-81ED-4DB2-BD59-A6C34878D82A}">
                    <a16:rowId xmlns:a16="http://schemas.microsoft.com/office/drawing/2014/main" val="10006"/>
                  </a:ext>
                </a:extLst>
              </a:tr>
              <a:tr h="313600">
                <a:tc>
                  <a:txBody>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Microsoft JhengHei"/>
                          <a:ea typeface="Microsoft JhengHei"/>
                          <a:cs typeface="Microsoft JhengHei"/>
                          <a:sym typeface="Microsoft JhengHei"/>
                        </a:rPr>
                        <a:t>第 7 週</a:t>
                      </a:r>
                      <a:endParaRPr sz="1200" dirty="0">
                        <a:latin typeface="Microsoft JhengHei"/>
                        <a:ea typeface="Microsoft JhengHei"/>
                        <a:cs typeface="Microsoft JhengHei"/>
                        <a:sym typeface="Microsoft JhengHei"/>
                      </a:endParaRPr>
                    </a:p>
                  </a:txBody>
                  <a:tcPr marL="91425" marR="91425" marT="91425" marB="91425" anchor="ctr">
                    <a:solidFill>
                      <a:schemeClr val="bg1">
                        <a:lumMod val="85000"/>
                      </a:schemeClr>
                    </a:solidFill>
                  </a:tcPr>
                </a:tc>
                <a:tc>
                  <a:txBody>
                    <a:bodyPr/>
                    <a:lstStyle/>
                    <a:p>
                      <a:pPr marL="0" lvl="0" indent="0" algn="l" rtl="0">
                        <a:spcBef>
                          <a:spcPts val="0"/>
                        </a:spcBef>
                        <a:spcAft>
                          <a:spcPts val="0"/>
                        </a:spcAft>
                        <a:buNone/>
                      </a:pPr>
                      <a:r>
                        <a:rPr lang="en-US" sz="1200" dirty="0">
                          <a:latin typeface="Microsoft JhengHei"/>
                          <a:ea typeface="Microsoft JhengHei"/>
                          <a:cs typeface="Microsoft JhengHei"/>
                          <a:sym typeface="Microsoft JhengHei"/>
                        </a:rPr>
                        <a:t>No class: Spring break</a:t>
                      </a:r>
                      <a:endParaRPr sz="1200" dirty="0">
                        <a:latin typeface="Microsoft JhengHei"/>
                        <a:ea typeface="Microsoft JhengHei"/>
                        <a:cs typeface="Microsoft JhengHei"/>
                        <a:sym typeface="Microsoft JhengHei"/>
                      </a:endParaRPr>
                    </a:p>
                  </a:txBody>
                  <a:tcPr marL="91425" marR="91425" marT="91425" marB="91425" anchor="ctr">
                    <a:solidFill>
                      <a:schemeClr val="bg1">
                        <a:lumMod val="95000"/>
                      </a:schemeClr>
                    </a:solidFill>
                  </a:tcPr>
                </a:tc>
                <a:tc>
                  <a:txBody>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Microsoft JhengHei"/>
                          <a:ea typeface="Microsoft JhengHei"/>
                          <a:cs typeface="Microsoft JhengHei"/>
                          <a:sym typeface="Microsoft JhengHei"/>
                        </a:rPr>
                        <a:t>第 16 週</a:t>
                      </a:r>
                      <a:endParaRPr sz="1200" dirty="0">
                        <a:latin typeface="Microsoft JhengHei"/>
                        <a:ea typeface="Microsoft JhengHei"/>
                        <a:cs typeface="Microsoft JhengHei"/>
                        <a:sym typeface="Microsoft JhengHei"/>
                      </a:endParaRPr>
                    </a:p>
                  </a:txBody>
                  <a:tcPr marL="91425" marR="91425" marT="91425" marB="91425" anchor="ctr">
                    <a:solidFill>
                      <a:schemeClr val="bg1">
                        <a:lumMod val="85000"/>
                      </a:schemeClr>
                    </a:solidFill>
                  </a:tcPr>
                </a:tc>
                <a:tc>
                  <a:txBody>
                    <a:bodyPr/>
                    <a:lstStyle/>
                    <a:p>
                      <a:pPr marL="0" lvl="0" indent="0" algn="l" rtl="0">
                        <a:spcBef>
                          <a:spcPts val="0"/>
                        </a:spcBef>
                        <a:spcAft>
                          <a:spcPts val="0"/>
                        </a:spcAft>
                        <a:buNone/>
                      </a:pPr>
                      <a:r>
                        <a:rPr lang="en-US" sz="1200" dirty="0">
                          <a:latin typeface="Microsoft JhengHei"/>
                          <a:ea typeface="Microsoft JhengHei"/>
                          <a:cs typeface="Microsoft JhengHei"/>
                          <a:sym typeface="Microsoft JhengHei"/>
                        </a:rPr>
                        <a:t>Final Oral PPT Presentation(2)</a:t>
                      </a:r>
                      <a:endParaRPr sz="1200" dirty="0">
                        <a:latin typeface="Microsoft JhengHei"/>
                        <a:ea typeface="Microsoft JhengHei"/>
                        <a:cs typeface="Microsoft JhengHei"/>
                        <a:sym typeface="Microsoft JhengHei"/>
                      </a:endParaRPr>
                    </a:p>
                  </a:txBody>
                  <a:tcPr marL="91425" marR="91425" marT="91425" marB="91425" anchor="ctr">
                    <a:solidFill>
                      <a:schemeClr val="bg1">
                        <a:lumMod val="95000"/>
                      </a:schemeClr>
                    </a:solidFill>
                  </a:tcPr>
                </a:tc>
                <a:extLst>
                  <a:ext uri="{0D108BD9-81ED-4DB2-BD59-A6C34878D82A}">
                    <a16:rowId xmlns:a16="http://schemas.microsoft.com/office/drawing/2014/main" val="10007"/>
                  </a:ext>
                </a:extLst>
              </a:tr>
              <a:tr h="482500">
                <a:tc>
                  <a:txBody>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Microsoft JhengHei"/>
                          <a:ea typeface="Microsoft JhengHei"/>
                          <a:cs typeface="Microsoft JhengHei"/>
                          <a:sym typeface="Microsoft JhengHei"/>
                        </a:rPr>
                        <a:t>第 8 週</a:t>
                      </a:r>
                      <a:endParaRPr sz="1200" dirty="0">
                        <a:latin typeface="Microsoft JhengHei"/>
                        <a:ea typeface="Microsoft JhengHei"/>
                        <a:cs typeface="Microsoft JhengHei"/>
                        <a:sym typeface="Microsoft JhengHei"/>
                      </a:endParaRPr>
                    </a:p>
                  </a:txBody>
                  <a:tcPr marL="91425" marR="91425" marT="91425" marB="91425" anchor="ctr">
                    <a:solidFill>
                      <a:schemeClr val="bg1">
                        <a:lumMod val="85000"/>
                      </a:schemeClr>
                    </a:solidFill>
                  </a:tcPr>
                </a:tc>
                <a:tc>
                  <a:txBody>
                    <a:bodyPr/>
                    <a:lstStyle/>
                    <a:p>
                      <a:pPr marL="0" lvl="0" indent="0" algn="l" rtl="0">
                        <a:spcBef>
                          <a:spcPts val="0"/>
                        </a:spcBef>
                        <a:spcAft>
                          <a:spcPts val="0"/>
                        </a:spcAft>
                        <a:buNone/>
                      </a:pPr>
                      <a:r>
                        <a:rPr lang="en-US" sz="1200" dirty="0">
                          <a:latin typeface="Microsoft JhengHei"/>
                          <a:ea typeface="Microsoft JhengHei"/>
                          <a:cs typeface="Microsoft JhengHei"/>
                          <a:sym typeface="Microsoft JhengHei"/>
                        </a:rPr>
                        <a:t>T2_Part2: Successful Cases: Cases from Singapore and Thailand.</a:t>
                      </a:r>
                      <a:endParaRPr sz="1200" dirty="0">
                        <a:latin typeface="Microsoft JhengHei"/>
                        <a:ea typeface="Microsoft JhengHei"/>
                        <a:cs typeface="Microsoft JhengHei"/>
                        <a:sym typeface="Microsoft JhengHei"/>
                      </a:endParaRPr>
                    </a:p>
                    <a:p>
                      <a:pPr marL="0" lvl="0" indent="0" algn="l" rtl="0">
                        <a:spcBef>
                          <a:spcPts val="0"/>
                        </a:spcBef>
                        <a:spcAft>
                          <a:spcPts val="0"/>
                        </a:spcAft>
                        <a:buNone/>
                      </a:pPr>
                      <a:r>
                        <a:rPr lang="en-US" sz="1200" dirty="0">
                          <a:latin typeface="Microsoft JhengHei"/>
                          <a:ea typeface="Microsoft JhengHei"/>
                          <a:cs typeface="Microsoft JhengHei"/>
                          <a:sym typeface="Microsoft JhengHei"/>
                        </a:rPr>
                        <a:t>- How to make a summary</a:t>
                      </a:r>
                      <a:endParaRPr sz="1200" dirty="0">
                        <a:latin typeface="Microsoft JhengHei"/>
                        <a:ea typeface="Microsoft JhengHei"/>
                        <a:cs typeface="Microsoft JhengHei"/>
                        <a:sym typeface="Microsoft JhengHei"/>
                      </a:endParaRPr>
                    </a:p>
                  </a:txBody>
                  <a:tcPr marL="91425" marR="91425" marT="91425" marB="91425" anchor="ctr">
                    <a:solidFill>
                      <a:schemeClr val="bg1">
                        <a:lumMod val="95000"/>
                      </a:schemeClr>
                    </a:solidFill>
                  </a:tcPr>
                </a:tc>
                <a:tc>
                  <a:txBody>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Microsoft JhengHei"/>
                          <a:ea typeface="Microsoft JhengHei"/>
                          <a:cs typeface="Microsoft JhengHei"/>
                          <a:sym typeface="Microsoft JhengHei"/>
                        </a:rPr>
                        <a:t>第 17 週</a:t>
                      </a:r>
                      <a:endParaRPr sz="1200" dirty="0">
                        <a:latin typeface="Microsoft JhengHei"/>
                        <a:ea typeface="Microsoft JhengHei"/>
                        <a:cs typeface="Microsoft JhengHei"/>
                        <a:sym typeface="Microsoft JhengHei"/>
                      </a:endParaRPr>
                    </a:p>
                  </a:txBody>
                  <a:tcPr marL="91425" marR="91425" marT="91425" marB="91425" anchor="ctr">
                    <a:solidFill>
                      <a:schemeClr val="bg1">
                        <a:lumMod val="85000"/>
                      </a:schemeClr>
                    </a:solidFill>
                  </a:tcPr>
                </a:tc>
                <a:tc>
                  <a:txBody>
                    <a:bodyPr/>
                    <a:lstStyle/>
                    <a:p>
                      <a:pPr marL="0" lvl="0" indent="0" algn="l" rtl="0">
                        <a:spcBef>
                          <a:spcPts val="0"/>
                        </a:spcBef>
                        <a:spcAft>
                          <a:spcPts val="0"/>
                        </a:spcAft>
                        <a:buNone/>
                      </a:pPr>
                      <a:r>
                        <a:rPr lang="en-US" sz="1200" dirty="0">
                          <a:latin typeface="Microsoft JhengHei"/>
                          <a:ea typeface="Microsoft JhengHei"/>
                          <a:cs typeface="Microsoft JhengHei"/>
                          <a:sym typeface="Microsoft JhengHei"/>
                        </a:rPr>
                        <a:t>Online self-learning</a:t>
                      </a:r>
                      <a:endParaRPr sz="1200" dirty="0">
                        <a:latin typeface="Microsoft JhengHei"/>
                        <a:ea typeface="Microsoft JhengHei"/>
                        <a:cs typeface="Microsoft JhengHei"/>
                        <a:sym typeface="Microsoft JhengHei"/>
                      </a:endParaRPr>
                    </a:p>
                  </a:txBody>
                  <a:tcPr marL="91425" marR="91425" marT="91425" marB="91425" anchor="ctr">
                    <a:solidFill>
                      <a:schemeClr val="bg1">
                        <a:lumMod val="95000"/>
                      </a:schemeClr>
                    </a:solidFill>
                  </a:tcPr>
                </a:tc>
                <a:extLst>
                  <a:ext uri="{0D108BD9-81ED-4DB2-BD59-A6C34878D82A}">
                    <a16:rowId xmlns:a16="http://schemas.microsoft.com/office/drawing/2014/main" val="10008"/>
                  </a:ext>
                </a:extLst>
              </a:tr>
              <a:tr h="313600">
                <a:tc>
                  <a:txBody>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Microsoft JhengHei"/>
                          <a:ea typeface="Microsoft JhengHei"/>
                          <a:cs typeface="Microsoft JhengHei"/>
                          <a:sym typeface="Microsoft JhengHei"/>
                        </a:rPr>
                        <a:t>第 9 週</a:t>
                      </a:r>
                      <a:endParaRPr sz="1200" dirty="0">
                        <a:latin typeface="Microsoft JhengHei"/>
                        <a:ea typeface="Microsoft JhengHei"/>
                        <a:cs typeface="Microsoft JhengHei"/>
                        <a:sym typeface="Microsoft JhengHei"/>
                      </a:endParaRPr>
                    </a:p>
                  </a:txBody>
                  <a:tcPr marL="91425" marR="91425" marT="91425" marB="91425" anchor="ctr">
                    <a:solidFill>
                      <a:schemeClr val="bg1">
                        <a:lumMod val="85000"/>
                      </a:schemeClr>
                    </a:solidFill>
                  </a:tcPr>
                </a:tc>
                <a:tc>
                  <a:txBody>
                    <a:bodyPr/>
                    <a:lstStyle/>
                    <a:p>
                      <a:pPr marL="0" lvl="0" indent="0" algn="l" rtl="0">
                        <a:spcBef>
                          <a:spcPts val="0"/>
                        </a:spcBef>
                        <a:spcAft>
                          <a:spcPts val="0"/>
                        </a:spcAft>
                        <a:buNone/>
                      </a:pPr>
                      <a:r>
                        <a:rPr lang="en-US" sz="1200" dirty="0">
                          <a:latin typeface="Microsoft JhengHei"/>
                          <a:ea typeface="Microsoft JhengHei"/>
                          <a:cs typeface="Microsoft JhengHei"/>
                          <a:sym typeface="Microsoft JhengHei"/>
                        </a:rPr>
                        <a:t>Presentation(session 1): 2-minute Oral PPT Presentation</a:t>
                      </a:r>
                      <a:endParaRPr sz="1200" dirty="0">
                        <a:latin typeface="Microsoft JhengHei"/>
                        <a:ea typeface="Microsoft JhengHei"/>
                        <a:cs typeface="Microsoft JhengHei"/>
                        <a:sym typeface="Microsoft JhengHei"/>
                      </a:endParaRPr>
                    </a:p>
                  </a:txBody>
                  <a:tcPr marL="91425" marR="91425" marT="91425" marB="91425" anchor="ctr">
                    <a:solidFill>
                      <a:schemeClr val="bg1">
                        <a:lumMod val="95000"/>
                      </a:schemeClr>
                    </a:solidFill>
                  </a:tcPr>
                </a:tc>
                <a:tc>
                  <a:txBody>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Microsoft JhengHei"/>
                          <a:ea typeface="Microsoft JhengHei"/>
                          <a:cs typeface="Microsoft JhengHei"/>
                          <a:sym typeface="Microsoft JhengHei"/>
                        </a:rPr>
                        <a:t>第 18 週</a:t>
                      </a:r>
                      <a:endParaRPr sz="1200" dirty="0">
                        <a:latin typeface="Microsoft JhengHei"/>
                        <a:ea typeface="Microsoft JhengHei"/>
                        <a:cs typeface="Microsoft JhengHei"/>
                        <a:sym typeface="Microsoft JhengHei"/>
                      </a:endParaRPr>
                    </a:p>
                  </a:txBody>
                  <a:tcPr marL="91425" marR="91425" marT="91425" marB="91425" anchor="ctr">
                    <a:solidFill>
                      <a:schemeClr val="bg1">
                        <a:lumMod val="85000"/>
                      </a:schemeClr>
                    </a:solidFill>
                  </a:tcPr>
                </a:tc>
                <a:tc>
                  <a:txBody>
                    <a:bodyPr/>
                    <a:lstStyle/>
                    <a:p>
                      <a:pPr marL="0" lvl="0" indent="0" algn="l" rtl="0">
                        <a:spcBef>
                          <a:spcPts val="0"/>
                        </a:spcBef>
                        <a:spcAft>
                          <a:spcPts val="0"/>
                        </a:spcAft>
                        <a:buNone/>
                      </a:pPr>
                      <a:r>
                        <a:rPr lang="en-US" sz="1200" dirty="0">
                          <a:latin typeface="Microsoft JhengHei"/>
                          <a:ea typeface="Microsoft JhengHei"/>
                          <a:cs typeface="Microsoft JhengHei"/>
                          <a:sym typeface="Microsoft JhengHei"/>
                        </a:rPr>
                        <a:t>Online self-learning</a:t>
                      </a:r>
                      <a:endParaRPr sz="1200" dirty="0">
                        <a:latin typeface="Microsoft JhengHei"/>
                        <a:ea typeface="Microsoft JhengHei"/>
                        <a:cs typeface="Microsoft JhengHei"/>
                        <a:sym typeface="Microsoft JhengHei"/>
                      </a:endParaRPr>
                    </a:p>
                  </a:txBody>
                  <a:tcPr marL="91425" marR="91425" marT="91425" marB="91425" anchor="ctr">
                    <a:solidFill>
                      <a:schemeClr val="bg1">
                        <a:lumMod val="95000"/>
                      </a:schemeClr>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2d28997a2f8_3_1"/>
          <p:cNvSpPr/>
          <p:nvPr/>
        </p:nvSpPr>
        <p:spPr>
          <a:xfrm>
            <a:off x="-1226820" y="-1346917"/>
            <a:ext cx="2453700" cy="2453700"/>
          </a:xfrm>
          <a:prstGeom prst="ellipse">
            <a:avLst/>
          </a:prstGeom>
          <a:solidFill>
            <a:srgbClr val="48A2A0">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7" name="Google Shape;167;g2d28997a2f8_3_1"/>
          <p:cNvSpPr/>
          <p:nvPr/>
        </p:nvSpPr>
        <p:spPr>
          <a:xfrm>
            <a:off x="434235" y="314138"/>
            <a:ext cx="792600" cy="792600"/>
          </a:xfrm>
          <a:prstGeom prst="ellipse">
            <a:avLst/>
          </a:prstGeom>
          <a:solidFill>
            <a:srgbClr val="6C92C0">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68" name="Google Shape;168;g2d28997a2f8_3_1"/>
          <p:cNvSpPr/>
          <p:nvPr/>
        </p:nvSpPr>
        <p:spPr>
          <a:xfrm>
            <a:off x="1344025" y="448350"/>
            <a:ext cx="87330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err="1">
                <a:solidFill>
                  <a:srgbClr val="3F3F3F"/>
                </a:solidFill>
                <a:latin typeface="Arial"/>
                <a:ea typeface="Arial"/>
                <a:cs typeface="Arial"/>
                <a:sym typeface="Arial"/>
              </a:rPr>
              <a:t>初步成果</a:t>
            </a:r>
            <a:r>
              <a:rPr lang="en-US" sz="3200" b="1" i="0" u="none" strike="noStrike" cap="none" dirty="0">
                <a:solidFill>
                  <a:srgbClr val="3F3F3F"/>
                </a:solidFill>
                <a:latin typeface="Arial"/>
                <a:ea typeface="Arial"/>
                <a:cs typeface="Arial"/>
                <a:sym typeface="Arial"/>
              </a:rPr>
              <a:t> - 112-1學期</a:t>
            </a:r>
            <a:r>
              <a:rPr lang="zh-TW" altLang="en-US" sz="3200" b="1" dirty="0">
                <a:solidFill>
                  <a:srgbClr val="3F3F3F"/>
                </a:solidFill>
              </a:rPr>
              <a:t>生物科技英文</a:t>
            </a:r>
            <a:r>
              <a:rPr lang="en-US" sz="3200" b="1" i="0" u="none" strike="noStrike" cap="none" dirty="0" err="1">
                <a:solidFill>
                  <a:srgbClr val="3F3F3F"/>
                </a:solidFill>
                <a:latin typeface="Arial"/>
                <a:ea typeface="Arial"/>
                <a:cs typeface="Arial"/>
                <a:sym typeface="Arial"/>
              </a:rPr>
              <a:t>課綱</a:t>
            </a:r>
            <a:r>
              <a:rPr lang="en-US" sz="3200" b="1" i="0" u="none" strike="noStrike" cap="none" dirty="0">
                <a:solidFill>
                  <a:srgbClr val="3F3F3F"/>
                </a:solidFill>
                <a:latin typeface="Arial"/>
                <a:ea typeface="Arial"/>
                <a:cs typeface="Arial"/>
                <a:sym typeface="Arial"/>
              </a:rPr>
              <a:t> </a:t>
            </a:r>
            <a:r>
              <a:rPr lang="en-US" sz="3200" b="1" dirty="0">
                <a:solidFill>
                  <a:srgbClr val="3F3F3F"/>
                </a:solidFill>
              </a:rPr>
              <a:t>1</a:t>
            </a:r>
            <a:r>
              <a:rPr lang="en-US" sz="3200" b="1" i="0" u="none" strike="noStrike" cap="none" dirty="0">
                <a:solidFill>
                  <a:srgbClr val="3F3F3F"/>
                </a:solidFill>
                <a:latin typeface="Arial"/>
                <a:ea typeface="Arial"/>
                <a:cs typeface="Arial"/>
                <a:sym typeface="Arial"/>
              </a:rPr>
              <a:t>/2</a:t>
            </a:r>
            <a:endParaRPr sz="3200" b="1" dirty="0">
              <a:solidFill>
                <a:srgbClr val="3F3F3F"/>
              </a:solidFill>
            </a:endParaRPr>
          </a:p>
        </p:txBody>
      </p:sp>
      <p:sp>
        <p:nvSpPr>
          <p:cNvPr id="169" name="Google Shape;169;g2d28997a2f8_3_1"/>
          <p:cNvSpPr txBox="1"/>
          <p:nvPr/>
        </p:nvSpPr>
        <p:spPr>
          <a:xfrm>
            <a:off x="11692128" y="6480699"/>
            <a:ext cx="380444"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dirty="0">
                <a:solidFill>
                  <a:srgbClr val="000000"/>
                </a:solidFill>
                <a:latin typeface="Arial"/>
                <a:ea typeface="Arial"/>
                <a:cs typeface="Arial"/>
                <a:sym typeface="Arial"/>
              </a:rPr>
              <a:t>10</a:t>
            </a:r>
            <a:endParaRPr sz="1400" b="0" i="0" u="none" strike="noStrike" cap="none" dirty="0">
              <a:solidFill>
                <a:srgbClr val="000000"/>
              </a:solidFill>
              <a:latin typeface="Arial"/>
              <a:ea typeface="Arial"/>
              <a:cs typeface="Arial"/>
              <a:sym typeface="Arial"/>
            </a:endParaRPr>
          </a:p>
        </p:txBody>
      </p:sp>
      <p:graphicFrame>
        <p:nvGraphicFramePr>
          <p:cNvPr id="170" name="Google Shape;170;g2d28997a2f8_3_1"/>
          <p:cNvGraphicFramePr/>
          <p:nvPr>
            <p:extLst>
              <p:ext uri="{D42A27DB-BD31-4B8C-83A1-F6EECF244321}">
                <p14:modId xmlns:p14="http://schemas.microsoft.com/office/powerpoint/2010/main" val="1750810010"/>
              </p:ext>
            </p:extLst>
          </p:nvPr>
        </p:nvGraphicFramePr>
        <p:xfrm>
          <a:off x="348250" y="1178207"/>
          <a:ext cx="11244700" cy="5608200"/>
        </p:xfrm>
        <a:graphic>
          <a:graphicData uri="http://schemas.openxmlformats.org/drawingml/2006/table">
            <a:tbl>
              <a:tblPr>
                <a:noFill/>
                <a:tableStyleId>{0048FD4F-74E7-4CD6-BFE6-DCF3183C7947}</a:tableStyleId>
              </a:tblPr>
              <a:tblGrid>
                <a:gridCol w="1151366">
                  <a:extLst>
                    <a:ext uri="{9D8B030D-6E8A-4147-A177-3AD203B41FA5}">
                      <a16:colId xmlns:a16="http://schemas.microsoft.com/office/drawing/2014/main" val="20000"/>
                    </a:ext>
                  </a:extLst>
                </a:gridCol>
                <a:gridCol w="4470984">
                  <a:extLst>
                    <a:ext uri="{9D8B030D-6E8A-4147-A177-3AD203B41FA5}">
                      <a16:colId xmlns:a16="http://schemas.microsoft.com/office/drawing/2014/main" val="20001"/>
                    </a:ext>
                  </a:extLst>
                </a:gridCol>
                <a:gridCol w="1551025">
                  <a:extLst>
                    <a:ext uri="{9D8B030D-6E8A-4147-A177-3AD203B41FA5}">
                      <a16:colId xmlns:a16="http://schemas.microsoft.com/office/drawing/2014/main" val="20002"/>
                    </a:ext>
                  </a:extLst>
                </a:gridCol>
                <a:gridCol w="4071325">
                  <a:extLst>
                    <a:ext uri="{9D8B030D-6E8A-4147-A177-3AD203B41FA5}">
                      <a16:colId xmlns:a16="http://schemas.microsoft.com/office/drawing/2014/main" val="20003"/>
                    </a:ext>
                  </a:extLst>
                </a:gridCol>
              </a:tblGrid>
              <a:tr h="725600">
                <a:tc>
                  <a:txBody>
                    <a:bodyPr/>
                    <a:lstStyle/>
                    <a:p>
                      <a:pPr marL="0" lvl="0" indent="0" algn="ctr" rtl="0">
                        <a:spcBef>
                          <a:spcPts val="0"/>
                        </a:spcBef>
                        <a:spcAft>
                          <a:spcPts val="0"/>
                        </a:spcAft>
                        <a:buNone/>
                      </a:pPr>
                      <a:r>
                        <a:rPr lang="en-US" sz="1800" dirty="0" err="1">
                          <a:latin typeface="Microsoft JhengHei"/>
                          <a:ea typeface="Microsoft JhengHei"/>
                          <a:cs typeface="Microsoft JhengHei"/>
                          <a:sym typeface="Microsoft JhengHei"/>
                        </a:rPr>
                        <a:t>課程名稱</a:t>
                      </a:r>
                      <a:endParaRPr sz="1800" dirty="0">
                        <a:latin typeface="Microsoft JhengHei"/>
                        <a:ea typeface="Microsoft JhengHei"/>
                        <a:cs typeface="Microsoft JhengHei"/>
                        <a:sym typeface="Microsoft JhengHei"/>
                      </a:endParaRPr>
                    </a:p>
                  </a:txBody>
                  <a:tcPr marL="91425" marR="91425" marT="91425" marB="91425" anchor="ctr">
                    <a:lnB w="9525" cap="flat" cmpd="sng">
                      <a:solidFill>
                        <a:srgbClr val="9E9E9E"/>
                      </a:solidFill>
                      <a:prstDash val="solid"/>
                      <a:round/>
                      <a:headEnd type="none" w="sm" len="sm"/>
                      <a:tailEnd type="none" w="sm" len="sm"/>
                    </a:lnB>
                    <a:solidFill>
                      <a:schemeClr val="bg1">
                        <a:lumMod val="85000"/>
                      </a:schemeClr>
                    </a:solidFill>
                  </a:tcPr>
                </a:tc>
                <a:tc>
                  <a:txBody>
                    <a:bodyPr/>
                    <a:lstStyle/>
                    <a:p>
                      <a:pPr marL="0" lvl="0" indent="0" algn="l" rtl="0">
                        <a:spcBef>
                          <a:spcPts val="0"/>
                        </a:spcBef>
                        <a:spcAft>
                          <a:spcPts val="0"/>
                        </a:spcAft>
                        <a:buNone/>
                      </a:pPr>
                      <a:r>
                        <a:rPr lang="zh-TW" altLang="en-US" sz="1800" dirty="0">
                          <a:latin typeface="Microsoft JhengHei"/>
                          <a:ea typeface="Microsoft JhengHei"/>
                          <a:cs typeface="Microsoft JhengHei"/>
                          <a:sym typeface="Microsoft JhengHei"/>
                        </a:rPr>
                        <a:t>生物科技英文</a:t>
                      </a:r>
                      <a:endParaRPr lang="en-US" altLang="zh-TW" sz="1800" dirty="0">
                        <a:latin typeface="Microsoft JhengHei"/>
                        <a:ea typeface="Microsoft JhengHei"/>
                        <a:cs typeface="Microsoft JhengHei"/>
                        <a:sym typeface="Microsoft JhengHei"/>
                      </a:endParaRPr>
                    </a:p>
                    <a:p>
                      <a:pPr marL="0" lvl="0" indent="0" algn="l" rtl="0">
                        <a:spcBef>
                          <a:spcPts val="0"/>
                        </a:spcBef>
                        <a:spcAft>
                          <a:spcPts val="0"/>
                        </a:spcAft>
                        <a:buNone/>
                      </a:pPr>
                      <a:r>
                        <a:rPr lang="en-US" sz="1800" dirty="0">
                          <a:latin typeface="Microsoft JhengHei"/>
                          <a:ea typeface="Microsoft JhengHei"/>
                          <a:cs typeface="Microsoft JhengHei"/>
                          <a:sym typeface="Microsoft JhengHei"/>
                        </a:rPr>
                        <a:t>English for Biotechnology</a:t>
                      </a:r>
                      <a:endParaRPr sz="1800" dirty="0">
                        <a:latin typeface="Microsoft JhengHei"/>
                        <a:ea typeface="Microsoft JhengHei"/>
                        <a:cs typeface="Microsoft JhengHei"/>
                        <a:sym typeface="Microsoft JhengHei"/>
                      </a:endParaRPr>
                    </a:p>
                  </a:txBody>
                  <a:tcPr marL="91425" marR="91425" marT="91425" marB="91425">
                    <a:lnB w="9525" cap="flat" cmpd="sng">
                      <a:solidFill>
                        <a:srgbClr val="9E9E9E"/>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r>
                        <a:rPr lang="en-US" sz="1800" dirty="0" err="1">
                          <a:latin typeface="Microsoft JhengHei"/>
                          <a:ea typeface="Microsoft JhengHei"/>
                          <a:cs typeface="Microsoft JhengHei"/>
                          <a:sym typeface="Microsoft JhengHei"/>
                        </a:rPr>
                        <a:t>類別</a:t>
                      </a:r>
                      <a:endParaRPr sz="1800" dirty="0">
                        <a:latin typeface="Microsoft JhengHei"/>
                        <a:ea typeface="Microsoft JhengHei"/>
                        <a:cs typeface="Microsoft JhengHei"/>
                        <a:sym typeface="Microsoft JhengHei"/>
                      </a:endParaRPr>
                    </a:p>
                  </a:txBody>
                  <a:tcPr marL="91425" marR="91425" marT="91425" marB="91425" anchor="ctr">
                    <a:lnB w="9525" cap="flat" cmpd="sng">
                      <a:solidFill>
                        <a:srgbClr val="9E9E9E"/>
                      </a:solidFill>
                      <a:prstDash val="solid"/>
                      <a:round/>
                      <a:headEnd type="none" w="sm" len="sm"/>
                      <a:tailEnd type="none" w="sm" len="sm"/>
                    </a:lnB>
                    <a:solidFill>
                      <a:schemeClr val="bg1">
                        <a:lumMod val="85000"/>
                      </a:schemeClr>
                    </a:solidFill>
                  </a:tcPr>
                </a:tc>
                <a:tc>
                  <a:txBody>
                    <a:bodyPr/>
                    <a:lstStyle/>
                    <a:p>
                      <a:pPr marL="0" lvl="0" indent="0" algn="l" rtl="0">
                        <a:spcBef>
                          <a:spcPts val="0"/>
                        </a:spcBef>
                        <a:spcAft>
                          <a:spcPts val="0"/>
                        </a:spcAft>
                        <a:buNone/>
                      </a:pPr>
                      <a:r>
                        <a:rPr lang="en-US" sz="1800" dirty="0" err="1">
                          <a:latin typeface="Microsoft JhengHei"/>
                          <a:ea typeface="Microsoft JhengHei"/>
                          <a:cs typeface="Microsoft JhengHei"/>
                          <a:sym typeface="Microsoft JhengHei"/>
                        </a:rPr>
                        <a:t>選修</a:t>
                      </a:r>
                      <a:endParaRPr sz="1800" dirty="0">
                        <a:latin typeface="Microsoft JhengHei"/>
                        <a:ea typeface="Microsoft JhengHei"/>
                        <a:cs typeface="Microsoft JhengHei"/>
                        <a:sym typeface="Microsoft JhengHei"/>
                      </a:endParaRPr>
                    </a:p>
                  </a:txBody>
                  <a:tcPr marL="91425" marR="91425" marT="91425" marB="91425" anchor="ctr">
                    <a:lnB w="9525" cap="flat" cmpd="sng">
                      <a:solidFill>
                        <a:srgbClr val="9E9E9E"/>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0"/>
                  </a:ext>
                </a:extLst>
              </a:tr>
              <a:tr h="447225">
                <a:tc>
                  <a:txBody>
                    <a:bodyPr/>
                    <a:lstStyle/>
                    <a:p>
                      <a:pPr marL="0" lvl="0" indent="0" algn="ctr" rtl="0">
                        <a:spcBef>
                          <a:spcPts val="0"/>
                        </a:spcBef>
                        <a:spcAft>
                          <a:spcPts val="0"/>
                        </a:spcAft>
                        <a:buNone/>
                      </a:pPr>
                      <a:r>
                        <a:rPr lang="en-US" sz="1800" dirty="0" err="1">
                          <a:latin typeface="Microsoft JhengHei"/>
                          <a:ea typeface="Microsoft JhengHei"/>
                          <a:cs typeface="Microsoft JhengHei"/>
                          <a:sym typeface="Microsoft JhengHei"/>
                        </a:rPr>
                        <a:t>開課單位</a:t>
                      </a:r>
                      <a:endParaRPr sz="1800" dirty="0">
                        <a:latin typeface="Microsoft JhengHei"/>
                        <a:ea typeface="Microsoft JhengHei"/>
                        <a:cs typeface="Microsoft JhengHei"/>
                        <a:sym typeface="Microsoft JhengHe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bg1">
                        <a:lumMod val="85000"/>
                      </a:schemeClr>
                    </a:solidFill>
                  </a:tcPr>
                </a:tc>
                <a:tc>
                  <a:txBody>
                    <a:bodyPr/>
                    <a:lstStyle/>
                    <a:p>
                      <a:pPr marL="0" lvl="0" indent="0" algn="l" rtl="0">
                        <a:spcBef>
                          <a:spcPts val="0"/>
                        </a:spcBef>
                        <a:spcAft>
                          <a:spcPts val="0"/>
                        </a:spcAft>
                        <a:buNone/>
                      </a:pPr>
                      <a:r>
                        <a:rPr lang="zh-TW" altLang="en-US" sz="1800" dirty="0">
                          <a:latin typeface="Microsoft JhengHei"/>
                          <a:ea typeface="Microsoft JhengHei"/>
                          <a:cs typeface="Microsoft JhengHei"/>
                          <a:sym typeface="Microsoft JhengHei"/>
                        </a:rPr>
                        <a:t>不限系所</a:t>
                      </a:r>
                      <a:endParaRPr sz="1800" dirty="0">
                        <a:latin typeface="Microsoft JhengHei"/>
                        <a:ea typeface="Microsoft JhengHei"/>
                        <a:cs typeface="Microsoft JhengHei"/>
                        <a:sym typeface="Microsoft JhengHe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bg1">
                        <a:lumMod val="95000"/>
                      </a:schemeClr>
                    </a:solidFill>
                  </a:tcPr>
                </a:tc>
                <a:tc>
                  <a:txBody>
                    <a:bodyPr/>
                    <a:lstStyle/>
                    <a:p>
                      <a:pPr marL="0" lvl="0" indent="0" algn="ctr" rtl="0">
                        <a:spcBef>
                          <a:spcPts val="0"/>
                        </a:spcBef>
                        <a:spcAft>
                          <a:spcPts val="0"/>
                        </a:spcAft>
                        <a:buNone/>
                      </a:pPr>
                      <a:r>
                        <a:rPr lang="en-US" sz="1800" dirty="0" err="1">
                          <a:latin typeface="Microsoft JhengHei"/>
                          <a:ea typeface="Microsoft JhengHei"/>
                          <a:cs typeface="Microsoft JhengHei"/>
                          <a:sym typeface="Microsoft JhengHei"/>
                        </a:rPr>
                        <a:t>選課單位</a:t>
                      </a:r>
                      <a:endParaRPr sz="1800" dirty="0">
                        <a:latin typeface="Microsoft JhengHei"/>
                        <a:ea typeface="Microsoft JhengHei"/>
                        <a:cs typeface="Microsoft JhengHei"/>
                        <a:sym typeface="Microsoft JhengHe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bg1">
                        <a:lumMod val="85000"/>
                      </a:schemeClr>
                    </a:solidFill>
                  </a:tcPr>
                </a:tc>
                <a:tc>
                  <a:txBody>
                    <a:bodyPr/>
                    <a:lstStyle/>
                    <a:p>
                      <a:pPr marL="0" lvl="0" indent="0" algn="l" rtl="0">
                        <a:spcBef>
                          <a:spcPts val="0"/>
                        </a:spcBef>
                        <a:spcAft>
                          <a:spcPts val="0"/>
                        </a:spcAft>
                        <a:buNone/>
                      </a:pPr>
                      <a:r>
                        <a:rPr lang="zh-TW" altLang="en-US" sz="1800" dirty="0">
                          <a:latin typeface="Microsoft JhengHei"/>
                          <a:ea typeface="Microsoft JhengHei"/>
                          <a:cs typeface="Microsoft JhengHei"/>
                          <a:sym typeface="Microsoft JhengHei"/>
                        </a:rPr>
                        <a:t>不限系所</a:t>
                      </a:r>
                      <a:endParaRPr sz="1800" dirty="0">
                        <a:latin typeface="Microsoft JhengHei"/>
                        <a:ea typeface="Microsoft JhengHei"/>
                        <a:cs typeface="Microsoft JhengHei"/>
                        <a:sym typeface="Microsoft JhengHe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bg1">
                        <a:lumMod val="95000"/>
                      </a:schemeClr>
                    </a:solidFill>
                  </a:tcPr>
                </a:tc>
                <a:extLst>
                  <a:ext uri="{0D108BD9-81ED-4DB2-BD59-A6C34878D82A}">
                    <a16:rowId xmlns:a16="http://schemas.microsoft.com/office/drawing/2014/main" val="10001"/>
                  </a:ext>
                </a:extLst>
              </a:tr>
              <a:tr h="1010317">
                <a:tc>
                  <a:txBody>
                    <a:bodyPr/>
                    <a:lstStyle/>
                    <a:p>
                      <a:pPr marL="0" lvl="0" indent="0" algn="ctr" rtl="0">
                        <a:spcBef>
                          <a:spcPts val="0"/>
                        </a:spcBef>
                        <a:spcAft>
                          <a:spcPts val="0"/>
                        </a:spcAft>
                        <a:buNone/>
                      </a:pPr>
                      <a:r>
                        <a:rPr lang="en-US" sz="1800" dirty="0" err="1">
                          <a:latin typeface="Microsoft JhengHei"/>
                          <a:ea typeface="Microsoft JhengHei"/>
                          <a:cs typeface="Microsoft JhengHei"/>
                          <a:sym typeface="Microsoft JhengHei"/>
                        </a:rPr>
                        <a:t>課程簡述</a:t>
                      </a:r>
                      <a:endParaRPr sz="1800" dirty="0">
                        <a:latin typeface="Microsoft JhengHei"/>
                        <a:ea typeface="Microsoft JhengHei"/>
                        <a:cs typeface="Microsoft JhengHei"/>
                        <a:sym typeface="Microsoft JhengHei"/>
                      </a:endParaRPr>
                    </a:p>
                  </a:txBody>
                  <a:tcPr marL="91425" marR="91425" marT="91425" marB="91425" anchor="ctr">
                    <a:lnT w="9525" cap="flat" cmpd="sng">
                      <a:solidFill>
                        <a:srgbClr val="9E9E9E"/>
                      </a:solidFill>
                      <a:prstDash val="solid"/>
                      <a:round/>
                      <a:headEnd type="none" w="sm" len="sm"/>
                      <a:tailEnd type="none" w="sm" len="sm"/>
                    </a:lnT>
                    <a:solidFill>
                      <a:schemeClr val="bg1">
                        <a:lumMod val="85000"/>
                      </a:schemeClr>
                    </a:solidFill>
                  </a:tcPr>
                </a:tc>
                <a:tc gridSpan="3">
                  <a:txBody>
                    <a:bodyPr/>
                    <a:lstStyle/>
                    <a:p>
                      <a:pPr marL="0" lvl="0" indent="0" algn="just" rtl="0">
                        <a:spcBef>
                          <a:spcPts val="0"/>
                        </a:spcBef>
                        <a:spcAft>
                          <a:spcPts val="0"/>
                        </a:spcAft>
                        <a:buNone/>
                      </a:pPr>
                      <a:r>
                        <a:rPr lang="en-US" sz="1400" dirty="0">
                          <a:latin typeface="Microsoft JhengHei"/>
                          <a:ea typeface="Microsoft JhengHei"/>
                          <a:cs typeface="Microsoft JhengHei"/>
                          <a:sym typeface="Microsoft JhengHei"/>
                        </a:rPr>
                        <a:t>English for Biotechnology is designed to provide you with the language skills required to navigate the vast array of texts and literature related to biotechnology. As advancements in biotechnology continue to shape the world, it is essential to equip yourself with the language and communication abilities to contribute effectively to this field. The course will include a blend of interactive lectures, group discussions, reading comprehension exercises, vocabulary-building activities, writing assignments, and oral presentations. We will also utilize authentic biotechnological texts to expose you to the language used in the field.</a:t>
                      </a:r>
                      <a:endParaRPr sz="1400" dirty="0">
                        <a:latin typeface="Microsoft JhengHei"/>
                        <a:ea typeface="Microsoft JhengHei"/>
                        <a:cs typeface="Microsoft JhengHei"/>
                        <a:sym typeface="Microsoft JhengHei"/>
                      </a:endParaRPr>
                    </a:p>
                  </a:txBody>
                  <a:tcPr marL="91425" marR="91425" marT="91425" marB="91425">
                    <a:lnT w="9525" cap="flat" cmpd="sng">
                      <a:solidFill>
                        <a:srgbClr val="9E9E9E"/>
                      </a:solidFill>
                      <a:prstDash val="solid"/>
                      <a:round/>
                      <a:headEnd type="none" w="sm" len="sm"/>
                      <a:tailEnd type="none" w="sm" len="sm"/>
                    </a:lnT>
                    <a:solidFill>
                      <a:schemeClr val="bg1">
                        <a:lumMod val="95000"/>
                      </a:schemeClr>
                    </a:solidFill>
                  </a:tcP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val="10002"/>
                  </a:ext>
                </a:extLst>
              </a:tr>
              <a:tr h="1841925">
                <a:tc>
                  <a:txBody>
                    <a:bodyPr/>
                    <a:lstStyle/>
                    <a:p>
                      <a:pPr marL="0" lvl="0" indent="0" algn="ctr" rtl="0">
                        <a:spcBef>
                          <a:spcPts val="0"/>
                        </a:spcBef>
                        <a:spcAft>
                          <a:spcPts val="0"/>
                        </a:spcAft>
                        <a:buNone/>
                      </a:pPr>
                      <a:r>
                        <a:rPr lang="en-US" sz="1800" dirty="0" err="1">
                          <a:latin typeface="Microsoft JhengHei"/>
                          <a:ea typeface="Microsoft JhengHei"/>
                          <a:cs typeface="Microsoft JhengHei"/>
                          <a:sym typeface="Microsoft JhengHei"/>
                        </a:rPr>
                        <a:t>課程目標</a:t>
                      </a:r>
                      <a:endParaRPr sz="1800" dirty="0">
                        <a:latin typeface="Microsoft JhengHei"/>
                        <a:ea typeface="Microsoft JhengHei"/>
                        <a:cs typeface="Microsoft JhengHei"/>
                        <a:sym typeface="Microsoft JhengHei"/>
                      </a:endParaRPr>
                    </a:p>
                  </a:txBody>
                  <a:tcPr marL="91425" marR="91425" marT="91425" marB="91425" anchor="ctr">
                    <a:solidFill>
                      <a:schemeClr val="bg1">
                        <a:lumMod val="85000"/>
                      </a:schemeClr>
                    </a:solidFill>
                  </a:tcPr>
                </a:tc>
                <a:tc gridSpan="3">
                  <a:txBody>
                    <a:bodyPr/>
                    <a:lstStyle/>
                    <a:p>
                      <a:pPr marL="0" lvl="0" indent="0" algn="just" rtl="0">
                        <a:spcBef>
                          <a:spcPts val="0"/>
                        </a:spcBef>
                        <a:spcAft>
                          <a:spcPts val="0"/>
                        </a:spcAft>
                        <a:buClr>
                          <a:schemeClr val="dk1"/>
                        </a:buClr>
                        <a:buSzPts val="1100"/>
                        <a:buFont typeface="Arial"/>
                        <a:buNone/>
                      </a:pPr>
                      <a:r>
                        <a:rPr lang="en-US" sz="1400" dirty="0">
                          <a:latin typeface="Microsoft JhengHei"/>
                          <a:ea typeface="Microsoft JhengHei"/>
                          <a:cs typeface="Microsoft JhengHei"/>
                          <a:sym typeface="Microsoft JhengHei"/>
                        </a:rPr>
                        <a:t>1. Develop Academic Reading Skills: We will focus on enhancing your ability to read and comprehend various texts in English related to biotechnology, including research papers, scientific articles, and industry reports. You will learn to extract key information and understand the nuances of specialized language.</a:t>
                      </a:r>
                    </a:p>
                    <a:p>
                      <a:pPr marL="0" lvl="0" indent="0" algn="just" rtl="0">
                        <a:spcBef>
                          <a:spcPts val="0"/>
                        </a:spcBef>
                        <a:spcAft>
                          <a:spcPts val="0"/>
                        </a:spcAft>
                        <a:buClr>
                          <a:schemeClr val="dk1"/>
                        </a:buClr>
                        <a:buSzPts val="1100"/>
                        <a:buFont typeface="Arial"/>
                        <a:buNone/>
                      </a:pPr>
                      <a:r>
                        <a:rPr lang="en-US" sz="1400" dirty="0">
                          <a:latin typeface="Microsoft JhengHei"/>
                          <a:ea typeface="Microsoft JhengHei"/>
                          <a:cs typeface="Microsoft JhengHei"/>
                          <a:sym typeface="Microsoft JhengHei"/>
                        </a:rPr>
                        <a:t>2. Expand Biotechnology Vocabulary: Building a robust and domain-specific vocabulary is crucial for effective communication in biotechnology. You will acquire terminology related to genetic engineering, bioinformatics, bioprocessing, molecular biology, and more.</a:t>
                      </a:r>
                    </a:p>
                    <a:p>
                      <a:pPr marL="0" lvl="0" indent="0" algn="just" rtl="0">
                        <a:spcBef>
                          <a:spcPts val="0"/>
                        </a:spcBef>
                        <a:spcAft>
                          <a:spcPts val="0"/>
                        </a:spcAft>
                        <a:buClr>
                          <a:schemeClr val="dk1"/>
                        </a:buClr>
                        <a:buSzPts val="1100"/>
                        <a:buFont typeface="Arial"/>
                        <a:buNone/>
                      </a:pPr>
                      <a:r>
                        <a:rPr lang="en-US" sz="1400" dirty="0">
                          <a:latin typeface="Microsoft JhengHei"/>
                          <a:ea typeface="Microsoft JhengHei"/>
                          <a:cs typeface="Microsoft JhengHei"/>
                          <a:sym typeface="Microsoft JhengHei"/>
                        </a:rPr>
                        <a:t>3. Analyze Technical Language: As biotechnology involves intricate technical concepts, we will delve into the analysis of technical language used in academic literature. This will enable you to interpret and discuss complex ideas confidently.</a:t>
                      </a:r>
                    </a:p>
                    <a:p>
                      <a:pPr marL="0" lvl="0" indent="0" algn="just" rtl="0">
                        <a:spcBef>
                          <a:spcPts val="0"/>
                        </a:spcBef>
                        <a:spcAft>
                          <a:spcPts val="0"/>
                        </a:spcAft>
                        <a:buClr>
                          <a:schemeClr val="dk1"/>
                        </a:buClr>
                        <a:buSzPts val="1100"/>
                        <a:buFont typeface="Arial"/>
                        <a:buNone/>
                      </a:pPr>
                      <a:r>
                        <a:rPr lang="en-US" sz="1400" dirty="0">
                          <a:latin typeface="Microsoft JhengHei"/>
                          <a:ea typeface="Microsoft JhengHei"/>
                          <a:cs typeface="Microsoft JhengHei"/>
                          <a:sym typeface="Microsoft JhengHei"/>
                        </a:rPr>
                        <a:t>4. Academic Writing Practice: You will have the opportunity to practice writing within the biotechnology context, including essays, summaries, and scientific reports. Focus will be on clarity, precision, and adherence to academic conventions.</a:t>
                      </a:r>
                    </a:p>
                    <a:p>
                      <a:pPr marL="0" lvl="0" indent="0" algn="just" rtl="0">
                        <a:spcBef>
                          <a:spcPts val="0"/>
                        </a:spcBef>
                        <a:spcAft>
                          <a:spcPts val="0"/>
                        </a:spcAft>
                        <a:buClr>
                          <a:schemeClr val="dk1"/>
                        </a:buClr>
                        <a:buSzPts val="1100"/>
                        <a:buFont typeface="Arial"/>
                        <a:buNone/>
                      </a:pPr>
                      <a:r>
                        <a:rPr lang="en-US" sz="1400" dirty="0">
                          <a:latin typeface="Microsoft JhengHei"/>
                          <a:ea typeface="Microsoft JhengHei"/>
                          <a:cs typeface="Microsoft JhengHei"/>
                          <a:sym typeface="Microsoft JhengHei"/>
                        </a:rPr>
                        <a:t>5. Presenting Biotechnological Concepts: Effective oral communication is vital in any scientific field. You will learn to present biotechnological concepts, research findings, and proposals with clarity and confidence.</a:t>
                      </a:r>
                      <a:endParaRPr sz="1400" dirty="0">
                        <a:latin typeface="Microsoft JhengHei"/>
                        <a:ea typeface="Microsoft JhengHei"/>
                        <a:cs typeface="Microsoft JhengHei"/>
                        <a:sym typeface="Microsoft JhengHei"/>
                      </a:endParaRPr>
                    </a:p>
                  </a:txBody>
                  <a:tcPr marL="91425" marR="91425" marT="91425" marB="91425">
                    <a:solidFill>
                      <a:schemeClr val="bg1">
                        <a:lumMod val="95000"/>
                      </a:schemeClr>
                    </a:solidFill>
                  </a:tcPr>
                </a:tc>
                <a:tc hMerge="1">
                  <a:txBody>
                    <a:bodyPr/>
                    <a:lstStyle/>
                    <a:p>
                      <a:endParaRPr lang="zh-TW"/>
                    </a:p>
                  </a:txBody>
                  <a:tcPr/>
                </a:tc>
                <a:tc hMerge="1">
                  <a:txBody>
                    <a:bodyPr/>
                    <a:lstStyle/>
                    <a:p>
                      <a:endParaRPr lang="zh-TW"/>
                    </a:p>
                  </a:txBody>
                  <a:tcPr/>
                </a:tc>
                <a:extLst>
                  <a:ext uri="{0D108BD9-81ED-4DB2-BD59-A6C34878D82A}">
                    <a16:rowId xmlns:a16="http://schemas.microsoft.com/office/drawing/2014/main" val="10003"/>
                  </a:ext>
                </a:extLst>
              </a:tr>
            </a:tbl>
          </a:graphicData>
        </a:graphic>
      </p:graphicFrame>
      <p:sp>
        <p:nvSpPr>
          <p:cNvPr id="2" name="文字方塊 1">
            <a:extLst>
              <a:ext uri="{FF2B5EF4-FFF2-40B4-BE49-F238E27FC236}">
                <a16:creationId xmlns:a16="http://schemas.microsoft.com/office/drawing/2014/main" id="{2449526B-5BEB-4173-8184-7F63B6E2A908}"/>
              </a:ext>
            </a:extLst>
          </p:cNvPr>
          <p:cNvSpPr txBox="1"/>
          <p:nvPr/>
        </p:nvSpPr>
        <p:spPr>
          <a:xfrm>
            <a:off x="9074312" y="870430"/>
            <a:ext cx="2518638" cy="307777"/>
          </a:xfrm>
          <a:prstGeom prst="rect">
            <a:avLst/>
          </a:prstGeom>
          <a:noFill/>
        </p:spPr>
        <p:txBody>
          <a:bodyPr wrap="none" rtlCol="0">
            <a:spAutoFit/>
          </a:bodyPr>
          <a:lstStyle/>
          <a:p>
            <a:r>
              <a:rPr lang="zh-TW" altLang="en-US" b="0" i="0" dirty="0">
                <a:solidFill>
                  <a:srgbClr val="000000"/>
                </a:solidFill>
                <a:effectLst/>
                <a:latin typeface="Times New Roman" panose="02020603050405020304" pitchFamily="18" charset="0"/>
              </a:rPr>
              <a:t>修改自本校徐筱玲老師之課綱</a:t>
            </a:r>
            <a:endParaRPr lang="zh-TW" altLang="en-US" dirty="0"/>
          </a:p>
        </p:txBody>
      </p:sp>
    </p:spTree>
    <p:extLst>
      <p:ext uri="{BB962C8B-B14F-4D97-AF65-F5344CB8AC3E}">
        <p14:creationId xmlns:p14="http://schemas.microsoft.com/office/powerpoint/2010/main" val="790180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6"/>
          <p:cNvSpPr/>
          <p:nvPr/>
        </p:nvSpPr>
        <p:spPr>
          <a:xfrm>
            <a:off x="-1226820" y="-1804117"/>
            <a:ext cx="2453700" cy="2453700"/>
          </a:xfrm>
          <a:prstGeom prst="ellipse">
            <a:avLst/>
          </a:prstGeom>
          <a:solidFill>
            <a:srgbClr val="48A2A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6" name="Google Shape;176;p6"/>
          <p:cNvSpPr/>
          <p:nvPr/>
        </p:nvSpPr>
        <p:spPr>
          <a:xfrm>
            <a:off x="434235" y="-143062"/>
            <a:ext cx="792600" cy="792600"/>
          </a:xfrm>
          <a:prstGeom prst="ellipse">
            <a:avLst/>
          </a:prstGeom>
          <a:solidFill>
            <a:srgbClr val="6C92C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77" name="Google Shape;177;p6"/>
          <p:cNvSpPr/>
          <p:nvPr/>
        </p:nvSpPr>
        <p:spPr>
          <a:xfrm>
            <a:off x="1344025" y="67350"/>
            <a:ext cx="104388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err="1">
                <a:solidFill>
                  <a:srgbClr val="3F3F3F"/>
                </a:solidFill>
                <a:latin typeface="Arial"/>
                <a:ea typeface="Arial"/>
                <a:cs typeface="Arial"/>
                <a:sym typeface="Arial"/>
              </a:rPr>
              <a:t>初步成果</a:t>
            </a:r>
            <a:r>
              <a:rPr lang="en-US" sz="3200" b="1" i="0" u="none" strike="noStrike" cap="none" dirty="0">
                <a:solidFill>
                  <a:srgbClr val="3F3F3F"/>
                </a:solidFill>
                <a:latin typeface="Arial"/>
                <a:ea typeface="Arial"/>
                <a:cs typeface="Arial"/>
                <a:sym typeface="Arial"/>
              </a:rPr>
              <a:t> - 112-1學期</a:t>
            </a:r>
            <a:r>
              <a:rPr lang="zh-TW" altLang="en-US" sz="3200" b="1" dirty="0">
                <a:solidFill>
                  <a:srgbClr val="3F3F3F"/>
                </a:solidFill>
              </a:rPr>
              <a:t>生物科技英文</a:t>
            </a:r>
            <a:r>
              <a:rPr lang="en-US" sz="3200" b="1" i="0" u="none" strike="noStrike" cap="none" dirty="0" err="1">
                <a:solidFill>
                  <a:srgbClr val="3F3F3F"/>
                </a:solidFill>
                <a:latin typeface="Arial"/>
                <a:ea typeface="Arial"/>
                <a:cs typeface="Arial"/>
                <a:sym typeface="Arial"/>
              </a:rPr>
              <a:t>課綱</a:t>
            </a:r>
            <a:r>
              <a:rPr lang="en-US" sz="3200" b="1" i="0" u="none" strike="noStrike" cap="none" dirty="0">
                <a:solidFill>
                  <a:srgbClr val="3F3F3F"/>
                </a:solidFill>
                <a:latin typeface="Arial"/>
                <a:ea typeface="Arial"/>
                <a:cs typeface="Arial"/>
                <a:sym typeface="Arial"/>
              </a:rPr>
              <a:t> </a:t>
            </a:r>
            <a:r>
              <a:rPr lang="en-US" sz="3200" b="1" dirty="0">
                <a:solidFill>
                  <a:srgbClr val="3F3F3F"/>
                </a:solidFill>
              </a:rPr>
              <a:t>2</a:t>
            </a:r>
            <a:r>
              <a:rPr lang="en-US" sz="3200" b="1" i="0" u="none" strike="noStrike" cap="none" dirty="0">
                <a:solidFill>
                  <a:srgbClr val="3F3F3F"/>
                </a:solidFill>
                <a:latin typeface="Arial"/>
                <a:ea typeface="Arial"/>
                <a:cs typeface="Arial"/>
                <a:sym typeface="Arial"/>
              </a:rPr>
              <a:t>/2</a:t>
            </a:r>
            <a:endParaRPr sz="3200" b="1" dirty="0">
              <a:solidFill>
                <a:srgbClr val="3F3F3F"/>
              </a:solidFill>
            </a:endParaRPr>
          </a:p>
        </p:txBody>
      </p:sp>
      <p:graphicFrame>
        <p:nvGraphicFramePr>
          <p:cNvPr id="179" name="Google Shape;179;p6"/>
          <p:cNvGraphicFramePr/>
          <p:nvPr>
            <p:extLst>
              <p:ext uri="{D42A27DB-BD31-4B8C-83A1-F6EECF244321}">
                <p14:modId xmlns:p14="http://schemas.microsoft.com/office/powerpoint/2010/main" val="2703709038"/>
              </p:ext>
            </p:extLst>
          </p:nvPr>
        </p:nvGraphicFramePr>
        <p:xfrm>
          <a:off x="289725" y="695000"/>
          <a:ext cx="11493100" cy="5747840"/>
        </p:xfrm>
        <a:graphic>
          <a:graphicData uri="http://schemas.openxmlformats.org/drawingml/2006/table">
            <a:tbl>
              <a:tblPr>
                <a:noFill/>
                <a:tableStyleId>{0048FD4F-74E7-4CD6-BFE6-DCF3183C7947}</a:tableStyleId>
              </a:tblPr>
              <a:tblGrid>
                <a:gridCol w="781050">
                  <a:extLst>
                    <a:ext uri="{9D8B030D-6E8A-4147-A177-3AD203B41FA5}">
                      <a16:colId xmlns:a16="http://schemas.microsoft.com/office/drawing/2014/main" val="20000"/>
                    </a:ext>
                  </a:extLst>
                </a:gridCol>
                <a:gridCol w="4086441">
                  <a:extLst>
                    <a:ext uri="{9D8B030D-6E8A-4147-A177-3AD203B41FA5}">
                      <a16:colId xmlns:a16="http://schemas.microsoft.com/office/drawing/2014/main" val="20001"/>
                    </a:ext>
                  </a:extLst>
                </a:gridCol>
                <a:gridCol w="890016">
                  <a:extLst>
                    <a:ext uri="{9D8B030D-6E8A-4147-A177-3AD203B41FA5}">
                      <a16:colId xmlns:a16="http://schemas.microsoft.com/office/drawing/2014/main" val="20002"/>
                    </a:ext>
                  </a:extLst>
                </a:gridCol>
                <a:gridCol w="5735593">
                  <a:extLst>
                    <a:ext uri="{9D8B030D-6E8A-4147-A177-3AD203B41FA5}">
                      <a16:colId xmlns:a16="http://schemas.microsoft.com/office/drawing/2014/main" val="20003"/>
                    </a:ext>
                  </a:extLst>
                </a:gridCol>
              </a:tblGrid>
              <a:tr h="313600">
                <a:tc>
                  <a:txBody>
                    <a:bodyPr/>
                    <a:lstStyle/>
                    <a:p>
                      <a:pPr marL="0" lvl="0" indent="0" algn="ctr" rtl="0">
                        <a:spcBef>
                          <a:spcPts val="0"/>
                        </a:spcBef>
                        <a:spcAft>
                          <a:spcPts val="0"/>
                        </a:spcAft>
                        <a:buNone/>
                      </a:pPr>
                      <a:r>
                        <a:rPr lang="en-US" sz="1200" dirty="0" err="1">
                          <a:latin typeface="Microsoft JhengHei"/>
                          <a:ea typeface="Microsoft JhengHei"/>
                          <a:cs typeface="Microsoft JhengHei"/>
                          <a:sym typeface="Microsoft JhengHei"/>
                        </a:rPr>
                        <a:t>週次</a:t>
                      </a:r>
                      <a:endParaRPr sz="1200" dirty="0">
                        <a:latin typeface="Microsoft JhengHei"/>
                        <a:ea typeface="Microsoft JhengHei"/>
                        <a:cs typeface="Microsoft JhengHei"/>
                        <a:sym typeface="Microsoft JhengHei"/>
                      </a:endParaRPr>
                    </a:p>
                  </a:txBody>
                  <a:tcPr marL="45720" marR="45720" anchor="ctr">
                    <a:solidFill>
                      <a:schemeClr val="bg1">
                        <a:lumMod val="85000"/>
                      </a:schemeClr>
                    </a:solidFill>
                  </a:tcPr>
                </a:tc>
                <a:tc>
                  <a:txBody>
                    <a:bodyPr/>
                    <a:lstStyle/>
                    <a:p>
                      <a:pPr marL="0" lvl="0" indent="0" algn="ctr" rtl="0">
                        <a:spcBef>
                          <a:spcPts val="0"/>
                        </a:spcBef>
                        <a:spcAft>
                          <a:spcPts val="0"/>
                        </a:spcAft>
                        <a:buNone/>
                      </a:pPr>
                      <a:r>
                        <a:rPr lang="en-US" sz="1200" dirty="0" err="1">
                          <a:solidFill>
                            <a:schemeClr val="dk1"/>
                          </a:solidFill>
                          <a:latin typeface="Microsoft JhengHei"/>
                          <a:ea typeface="Microsoft JhengHei"/>
                          <a:cs typeface="Microsoft JhengHei"/>
                          <a:sym typeface="Microsoft JhengHei"/>
                        </a:rPr>
                        <a:t>授課內容</a:t>
                      </a:r>
                      <a:endParaRPr sz="1200" dirty="0">
                        <a:latin typeface="Microsoft JhengHei"/>
                        <a:ea typeface="Microsoft JhengHei"/>
                        <a:cs typeface="Microsoft JhengHei"/>
                        <a:sym typeface="Microsoft JhengHei"/>
                      </a:endParaRPr>
                    </a:p>
                  </a:txBody>
                  <a:tcPr marL="45720" marR="45720" anchor="ctr">
                    <a:lnR w="9525" cap="flat" cmpd="sng">
                      <a:solidFill>
                        <a:srgbClr val="9E9E9E"/>
                      </a:solidFill>
                      <a:prstDash val="solid"/>
                      <a:round/>
                      <a:headEnd type="none" w="sm" len="sm"/>
                      <a:tailEnd type="none" w="sm" len="sm"/>
                    </a:lnR>
                    <a:solidFill>
                      <a:schemeClr val="bg1">
                        <a:lumMod val="85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zh-TW" altLang="en-US" sz="1200" dirty="0">
                          <a:latin typeface="Microsoft JhengHei"/>
                          <a:ea typeface="Microsoft JhengHei"/>
                          <a:cs typeface="Microsoft JhengHei"/>
                          <a:sym typeface="Microsoft JhengHei"/>
                        </a:rPr>
                        <a:t>週次</a:t>
                      </a:r>
                    </a:p>
                  </a:txBody>
                  <a:tcPr marL="45720" marR="4572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bg1">
                        <a:lumMod val="85000"/>
                      </a:schemeClr>
                    </a:solidFill>
                  </a:tcPr>
                </a:tc>
                <a:tc>
                  <a:txBody>
                    <a:bodyPr/>
                    <a:lstStyle/>
                    <a:p>
                      <a:pPr marL="0" lvl="0" indent="0" algn="ctr" rtl="0">
                        <a:spcBef>
                          <a:spcPts val="0"/>
                        </a:spcBef>
                        <a:spcAft>
                          <a:spcPts val="0"/>
                        </a:spcAft>
                        <a:buNone/>
                      </a:pPr>
                      <a:r>
                        <a:rPr lang="en-US" sz="1200" dirty="0" err="1">
                          <a:solidFill>
                            <a:schemeClr val="dk1"/>
                          </a:solidFill>
                          <a:latin typeface="Microsoft JhengHei"/>
                          <a:ea typeface="Microsoft JhengHei"/>
                          <a:cs typeface="Microsoft JhengHei"/>
                          <a:sym typeface="Microsoft JhengHei"/>
                        </a:rPr>
                        <a:t>授課內容</a:t>
                      </a:r>
                      <a:endParaRPr sz="1200" dirty="0">
                        <a:latin typeface="Microsoft JhengHei"/>
                        <a:ea typeface="Microsoft JhengHei"/>
                        <a:cs typeface="Microsoft JhengHei"/>
                        <a:sym typeface="Microsoft JhengHei"/>
                      </a:endParaRPr>
                    </a:p>
                  </a:txBody>
                  <a:tcPr marL="45720" marR="45720"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bg1">
                        <a:lumMod val="85000"/>
                      </a:schemeClr>
                    </a:solidFill>
                  </a:tcPr>
                </a:tc>
                <a:extLst>
                  <a:ext uri="{0D108BD9-81ED-4DB2-BD59-A6C34878D82A}">
                    <a16:rowId xmlns:a16="http://schemas.microsoft.com/office/drawing/2014/main" val="10000"/>
                  </a:ext>
                </a:extLst>
              </a:tr>
              <a:tr h="0">
                <a:tc>
                  <a:txBody>
                    <a:bodyPr/>
                    <a:lstStyle/>
                    <a:p>
                      <a:pPr marL="0" lvl="0" indent="0" algn="ctr" rtl="0">
                        <a:spcBef>
                          <a:spcPts val="0"/>
                        </a:spcBef>
                        <a:spcAft>
                          <a:spcPts val="0"/>
                        </a:spcAft>
                        <a:buNone/>
                      </a:pPr>
                      <a:r>
                        <a:rPr lang="en-US" sz="1200" dirty="0">
                          <a:latin typeface="Microsoft JhengHei"/>
                          <a:ea typeface="Microsoft JhengHei"/>
                          <a:cs typeface="Microsoft JhengHei"/>
                          <a:sym typeface="Microsoft JhengHei"/>
                        </a:rPr>
                        <a:t>第 1 週</a:t>
                      </a:r>
                      <a:endParaRPr sz="1200" dirty="0">
                        <a:latin typeface="Microsoft JhengHei"/>
                        <a:ea typeface="Microsoft JhengHei"/>
                        <a:cs typeface="Microsoft JhengHei"/>
                        <a:sym typeface="Microsoft JhengHei"/>
                      </a:endParaRPr>
                    </a:p>
                  </a:txBody>
                  <a:tcPr marL="45720" marR="45720" anchor="ctr">
                    <a:solidFill>
                      <a:schemeClr val="bg1">
                        <a:lumMod val="85000"/>
                      </a:schemeClr>
                    </a:solidFill>
                  </a:tcPr>
                </a:tc>
                <a:tc>
                  <a:txBody>
                    <a:bodyPr/>
                    <a:lstStyle/>
                    <a:p>
                      <a:pPr marL="0" lvl="0" indent="0" algn="l" rtl="0">
                        <a:spcBef>
                          <a:spcPts val="0"/>
                        </a:spcBef>
                        <a:spcAft>
                          <a:spcPts val="0"/>
                        </a:spcAft>
                        <a:buSzPts val="1200"/>
                        <a:buFont typeface="Microsoft JhengHei"/>
                        <a:buNone/>
                      </a:pPr>
                      <a:r>
                        <a:rPr lang="en-US" sz="1200" dirty="0">
                          <a:latin typeface="Microsoft JhengHei"/>
                          <a:ea typeface="Microsoft JhengHei"/>
                          <a:cs typeface="Microsoft JhengHei"/>
                          <a:sym typeface="Microsoft JhengHei"/>
                        </a:rPr>
                        <a:t>Orientation</a:t>
                      </a:r>
                      <a:endParaRPr sz="1200" dirty="0">
                        <a:latin typeface="Microsoft JhengHei"/>
                        <a:ea typeface="Microsoft JhengHei"/>
                        <a:cs typeface="Microsoft JhengHei"/>
                        <a:sym typeface="Microsoft JhengHei"/>
                      </a:endParaRPr>
                    </a:p>
                  </a:txBody>
                  <a:tcPr marL="45720" marR="45720" anchor="ctr">
                    <a:solidFill>
                      <a:schemeClr val="bg1">
                        <a:lumMod val="95000"/>
                      </a:schemeClr>
                    </a:solidFill>
                  </a:tcPr>
                </a:tc>
                <a:tc>
                  <a:txBody>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Microsoft JhengHei"/>
                          <a:ea typeface="Microsoft JhengHei"/>
                          <a:cs typeface="Microsoft JhengHei"/>
                          <a:sym typeface="Microsoft JhengHei"/>
                        </a:rPr>
                        <a:t>第 10 週</a:t>
                      </a:r>
                      <a:endParaRPr sz="1200" dirty="0">
                        <a:latin typeface="Microsoft JhengHei"/>
                        <a:ea typeface="Microsoft JhengHei"/>
                        <a:cs typeface="Microsoft JhengHei"/>
                        <a:sym typeface="Microsoft JhengHei"/>
                      </a:endParaRPr>
                    </a:p>
                  </a:txBody>
                  <a:tcPr marL="45720" marR="45720" anchor="ctr">
                    <a:lnT w="9525" cap="flat" cmpd="sng">
                      <a:solidFill>
                        <a:srgbClr val="9E9E9E"/>
                      </a:solidFill>
                      <a:prstDash val="solid"/>
                      <a:round/>
                      <a:headEnd type="none" w="sm" len="sm"/>
                      <a:tailEnd type="none" w="sm" len="sm"/>
                    </a:lnT>
                    <a:solidFill>
                      <a:schemeClr val="bg1">
                        <a:lumMod val="85000"/>
                      </a:schemeClr>
                    </a:solidFill>
                  </a:tcPr>
                </a:tc>
                <a:tc>
                  <a:txBody>
                    <a:bodyPr/>
                    <a:lstStyle/>
                    <a:p>
                      <a:pPr marL="0" lvl="0" indent="0" algn="l" rtl="0">
                        <a:spcBef>
                          <a:spcPts val="0"/>
                        </a:spcBef>
                        <a:spcAft>
                          <a:spcPts val="0"/>
                        </a:spcAft>
                        <a:buNone/>
                      </a:pPr>
                      <a:r>
                        <a:rPr lang="en-US" altLang="zh-TW" sz="1200" dirty="0">
                          <a:latin typeface="Microsoft JhengHei"/>
                          <a:ea typeface="Microsoft JhengHei"/>
                          <a:cs typeface="Microsoft JhengHei"/>
                          <a:sym typeface="Microsoft JhengHei"/>
                        </a:rPr>
                        <a:t>Chapter 3 - </a:t>
                      </a:r>
                      <a:r>
                        <a:rPr lang="en-US" altLang="zh-TW" sz="1200" dirty="0">
                          <a:solidFill>
                            <a:srgbClr val="FF0000"/>
                          </a:solidFill>
                          <a:latin typeface="Microsoft JhengHei"/>
                          <a:ea typeface="Microsoft JhengHei"/>
                          <a:cs typeface="Microsoft JhengHei"/>
                          <a:sym typeface="Microsoft JhengHei"/>
                        </a:rPr>
                        <a:t>The Mystery of the Human Brain</a:t>
                      </a:r>
                    </a:p>
                    <a:p>
                      <a:pPr marL="0" lvl="0" indent="0" algn="l" rtl="0">
                        <a:spcBef>
                          <a:spcPts val="0"/>
                        </a:spcBef>
                        <a:spcAft>
                          <a:spcPts val="0"/>
                        </a:spcAft>
                        <a:buNone/>
                      </a:pPr>
                      <a:r>
                        <a:rPr lang="en-US" sz="1200" dirty="0">
                          <a:solidFill>
                            <a:schemeClr val="bg1">
                              <a:lumMod val="50000"/>
                            </a:schemeClr>
                          </a:solidFill>
                          <a:latin typeface="Microsoft JhengHei"/>
                          <a:ea typeface="Microsoft JhengHei"/>
                          <a:cs typeface="Microsoft JhengHei"/>
                          <a:sym typeface="Microsoft JhengHei"/>
                        </a:rPr>
                        <a:t>Lesson 1 Inside Your Brain</a:t>
                      </a:r>
                    </a:p>
                    <a:p>
                      <a:pPr marL="0" lvl="0" indent="0" algn="l" rtl="0">
                        <a:spcBef>
                          <a:spcPts val="0"/>
                        </a:spcBef>
                        <a:spcAft>
                          <a:spcPts val="0"/>
                        </a:spcAft>
                        <a:buNone/>
                      </a:pPr>
                      <a:r>
                        <a:rPr lang="en-US" sz="1200" dirty="0">
                          <a:solidFill>
                            <a:schemeClr val="bg1">
                              <a:lumMod val="50000"/>
                            </a:schemeClr>
                          </a:solidFill>
                          <a:latin typeface="Microsoft JhengHei"/>
                          <a:ea typeface="Microsoft JhengHei"/>
                          <a:cs typeface="Microsoft JhengHei"/>
                          <a:sym typeface="Microsoft JhengHei"/>
                        </a:rPr>
                        <a:t>Lesson 2 The Chemicals of Love</a:t>
                      </a:r>
                      <a:endParaRPr sz="1200" dirty="0">
                        <a:solidFill>
                          <a:schemeClr val="bg1">
                            <a:lumMod val="50000"/>
                          </a:schemeClr>
                        </a:solidFill>
                        <a:latin typeface="Microsoft JhengHei"/>
                        <a:ea typeface="Microsoft JhengHei"/>
                        <a:cs typeface="Microsoft JhengHei"/>
                        <a:sym typeface="Microsoft JhengHei"/>
                      </a:endParaRPr>
                    </a:p>
                  </a:txBody>
                  <a:tcPr marL="45720" marR="45720" anchor="ctr">
                    <a:lnT w="9525" cap="flat" cmpd="sng">
                      <a:solidFill>
                        <a:srgbClr val="9E9E9E"/>
                      </a:solidFill>
                      <a:prstDash val="solid"/>
                      <a:round/>
                      <a:headEnd type="none" w="sm" len="sm"/>
                      <a:tailEnd type="none" w="sm" len="sm"/>
                    </a:lnT>
                    <a:solidFill>
                      <a:schemeClr val="bg1">
                        <a:lumMod val="95000"/>
                      </a:schemeClr>
                    </a:solidFill>
                  </a:tcPr>
                </a:tc>
                <a:extLst>
                  <a:ext uri="{0D108BD9-81ED-4DB2-BD59-A6C34878D82A}">
                    <a16:rowId xmlns:a16="http://schemas.microsoft.com/office/drawing/2014/main" val="10001"/>
                  </a:ext>
                </a:extLst>
              </a:tr>
              <a:tr h="125256">
                <a:tc>
                  <a:txBody>
                    <a:bodyPr/>
                    <a:lstStyle/>
                    <a:p>
                      <a:pPr marL="0" lvl="0" indent="0" algn="ctr" rtl="0">
                        <a:spcBef>
                          <a:spcPts val="0"/>
                        </a:spcBef>
                        <a:spcAft>
                          <a:spcPts val="0"/>
                        </a:spcAft>
                        <a:buNone/>
                      </a:pPr>
                      <a:r>
                        <a:rPr lang="en-US" sz="1200" dirty="0">
                          <a:solidFill>
                            <a:schemeClr val="dk1"/>
                          </a:solidFill>
                          <a:latin typeface="Microsoft JhengHei"/>
                          <a:ea typeface="Microsoft JhengHei"/>
                          <a:cs typeface="Microsoft JhengHei"/>
                          <a:sym typeface="Microsoft JhengHei"/>
                        </a:rPr>
                        <a:t>第 2 週</a:t>
                      </a:r>
                      <a:endParaRPr sz="1200" dirty="0">
                        <a:latin typeface="Microsoft JhengHei"/>
                        <a:ea typeface="Microsoft JhengHei"/>
                        <a:cs typeface="Microsoft JhengHei"/>
                        <a:sym typeface="Microsoft JhengHei"/>
                      </a:endParaRPr>
                    </a:p>
                  </a:txBody>
                  <a:tcPr marL="45720" marR="45720" anchor="ctr">
                    <a:solidFill>
                      <a:schemeClr val="bg1">
                        <a:lumMod val="85000"/>
                      </a:schemeClr>
                    </a:solidFill>
                  </a:tcPr>
                </a:tc>
                <a:tc>
                  <a:txBody>
                    <a:bodyPr/>
                    <a:lstStyle/>
                    <a:p>
                      <a:pPr marL="0" lvl="0" indent="0" algn="l" rtl="0">
                        <a:spcBef>
                          <a:spcPts val="0"/>
                        </a:spcBef>
                        <a:spcAft>
                          <a:spcPts val="0"/>
                        </a:spcAft>
                        <a:buNone/>
                      </a:pPr>
                      <a:r>
                        <a:rPr lang="en-US" sz="1200" dirty="0">
                          <a:latin typeface="Microsoft JhengHei"/>
                          <a:ea typeface="Microsoft JhengHei"/>
                          <a:cs typeface="Microsoft JhengHei"/>
                          <a:sym typeface="Microsoft JhengHei"/>
                        </a:rPr>
                        <a:t>Chapter 1 - </a:t>
                      </a:r>
                      <a:r>
                        <a:rPr lang="en-US" sz="1200" dirty="0">
                          <a:solidFill>
                            <a:srgbClr val="FF0000"/>
                          </a:solidFill>
                          <a:latin typeface="Microsoft JhengHei"/>
                          <a:ea typeface="Microsoft JhengHei"/>
                          <a:cs typeface="Microsoft JhengHei"/>
                          <a:sym typeface="Microsoft JhengHei"/>
                        </a:rPr>
                        <a:t>Genetic Engineering</a:t>
                      </a:r>
                    </a:p>
                    <a:p>
                      <a:pPr marL="0" lvl="0" indent="0" algn="l" rtl="0">
                        <a:spcBef>
                          <a:spcPts val="0"/>
                        </a:spcBef>
                        <a:spcAft>
                          <a:spcPts val="0"/>
                        </a:spcAft>
                        <a:buNone/>
                      </a:pPr>
                      <a:r>
                        <a:rPr lang="en-US" sz="1200" dirty="0">
                          <a:solidFill>
                            <a:schemeClr val="bg1">
                              <a:lumMod val="50000"/>
                            </a:schemeClr>
                          </a:solidFill>
                          <a:latin typeface="Microsoft JhengHei"/>
                          <a:ea typeface="Microsoft JhengHei"/>
                          <a:cs typeface="Microsoft JhengHei"/>
                          <a:sym typeface="Microsoft JhengHei"/>
                        </a:rPr>
                        <a:t>Lesson 1 Bringing Back the Dead</a:t>
                      </a:r>
                    </a:p>
                    <a:p>
                      <a:pPr marL="0" lvl="0" indent="0" algn="l" rtl="0">
                        <a:spcBef>
                          <a:spcPts val="0"/>
                        </a:spcBef>
                        <a:spcAft>
                          <a:spcPts val="0"/>
                        </a:spcAft>
                        <a:buNone/>
                      </a:pPr>
                      <a:r>
                        <a:rPr lang="en-US" sz="1200" dirty="0">
                          <a:solidFill>
                            <a:schemeClr val="bg1">
                              <a:lumMod val="50000"/>
                            </a:schemeClr>
                          </a:solidFill>
                          <a:latin typeface="Microsoft JhengHei"/>
                          <a:ea typeface="Microsoft JhengHei"/>
                          <a:cs typeface="Microsoft JhengHei"/>
                          <a:sym typeface="Microsoft JhengHei"/>
                        </a:rPr>
                        <a:t>Lesson 2 The Human Genome Project</a:t>
                      </a:r>
                      <a:endParaRPr sz="1200" dirty="0">
                        <a:solidFill>
                          <a:schemeClr val="bg1">
                            <a:lumMod val="50000"/>
                          </a:schemeClr>
                        </a:solidFill>
                        <a:latin typeface="Microsoft JhengHei"/>
                        <a:ea typeface="Microsoft JhengHei"/>
                        <a:cs typeface="Microsoft JhengHei"/>
                        <a:sym typeface="Microsoft JhengHei"/>
                      </a:endParaRPr>
                    </a:p>
                  </a:txBody>
                  <a:tcPr marL="45720" marR="45720" anchor="ctr">
                    <a:solidFill>
                      <a:schemeClr val="bg1">
                        <a:lumMod val="95000"/>
                      </a:schemeClr>
                    </a:solidFill>
                  </a:tcPr>
                </a:tc>
                <a:tc>
                  <a:txBody>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Microsoft JhengHei"/>
                          <a:ea typeface="Microsoft JhengHei"/>
                          <a:cs typeface="Microsoft JhengHei"/>
                          <a:sym typeface="Microsoft JhengHei"/>
                        </a:rPr>
                        <a:t>第 11 週</a:t>
                      </a:r>
                      <a:endParaRPr sz="1200" dirty="0">
                        <a:latin typeface="Microsoft JhengHei"/>
                        <a:ea typeface="Microsoft JhengHei"/>
                        <a:cs typeface="Microsoft JhengHei"/>
                        <a:sym typeface="Microsoft JhengHei"/>
                      </a:endParaRPr>
                    </a:p>
                  </a:txBody>
                  <a:tcPr marL="45720" marR="45720" anchor="ctr">
                    <a:solidFill>
                      <a:schemeClr val="bg1">
                        <a:lumMod val="85000"/>
                      </a:schemeClr>
                    </a:solidFill>
                  </a:tcPr>
                </a:tc>
                <a:tc>
                  <a:txBody>
                    <a:bodyPr/>
                    <a:lstStyle/>
                    <a:p>
                      <a:pPr marL="0" lvl="0" indent="0" algn="l" rtl="0">
                        <a:spcBef>
                          <a:spcPts val="0"/>
                        </a:spcBef>
                        <a:spcAft>
                          <a:spcPts val="0"/>
                        </a:spcAft>
                        <a:buNone/>
                      </a:pPr>
                      <a:r>
                        <a:rPr lang="en-US" altLang="zh-TW" sz="1200" dirty="0">
                          <a:latin typeface="Microsoft JhengHei"/>
                          <a:ea typeface="Microsoft JhengHei"/>
                          <a:cs typeface="Microsoft JhengHei"/>
                          <a:sym typeface="Microsoft JhengHei"/>
                        </a:rPr>
                        <a:t>Chapter 3 - The Mystery of the Human Brain</a:t>
                      </a:r>
                    </a:p>
                    <a:p>
                      <a:pPr marL="0" lvl="0" indent="0" algn="l" rtl="0">
                        <a:spcBef>
                          <a:spcPts val="0"/>
                        </a:spcBef>
                        <a:spcAft>
                          <a:spcPts val="0"/>
                        </a:spcAft>
                        <a:buNone/>
                      </a:pPr>
                      <a:r>
                        <a:rPr lang="en-US" sz="1200" dirty="0">
                          <a:solidFill>
                            <a:schemeClr val="bg1">
                              <a:lumMod val="50000"/>
                            </a:schemeClr>
                          </a:solidFill>
                          <a:latin typeface="Microsoft JhengHei"/>
                          <a:ea typeface="Microsoft JhengHei"/>
                          <a:cs typeface="Microsoft JhengHei"/>
                          <a:sym typeface="Microsoft JhengHei"/>
                        </a:rPr>
                        <a:t>Lesson 2 The Chemicals of Love</a:t>
                      </a:r>
                    </a:p>
                    <a:p>
                      <a:pPr marL="0" lvl="0" indent="0" algn="l" rtl="0">
                        <a:spcBef>
                          <a:spcPts val="0"/>
                        </a:spcBef>
                        <a:spcAft>
                          <a:spcPts val="0"/>
                        </a:spcAft>
                        <a:buNone/>
                      </a:pPr>
                      <a:r>
                        <a:rPr lang="en-US" sz="1200" dirty="0">
                          <a:solidFill>
                            <a:schemeClr val="bg1">
                              <a:lumMod val="50000"/>
                            </a:schemeClr>
                          </a:solidFill>
                          <a:latin typeface="Microsoft JhengHei"/>
                          <a:ea typeface="Microsoft JhengHei"/>
                          <a:cs typeface="Microsoft JhengHei"/>
                          <a:sym typeface="Microsoft JhengHei"/>
                        </a:rPr>
                        <a:t>Lesson 3 Memory Tricks</a:t>
                      </a:r>
                    </a:p>
                  </a:txBody>
                  <a:tcPr marL="45720" marR="45720" anchor="ctr">
                    <a:solidFill>
                      <a:schemeClr val="bg1">
                        <a:lumMod val="95000"/>
                      </a:schemeClr>
                    </a:solidFill>
                  </a:tcPr>
                </a:tc>
                <a:extLst>
                  <a:ext uri="{0D108BD9-81ED-4DB2-BD59-A6C34878D82A}">
                    <a16:rowId xmlns:a16="http://schemas.microsoft.com/office/drawing/2014/main" val="10002"/>
                  </a:ext>
                </a:extLst>
              </a:tr>
              <a:tr h="482500">
                <a:tc>
                  <a:txBody>
                    <a:bodyPr/>
                    <a:lstStyle/>
                    <a:p>
                      <a:pPr marL="0" lvl="0" indent="0" algn="ctr" rtl="0">
                        <a:spcBef>
                          <a:spcPts val="0"/>
                        </a:spcBef>
                        <a:spcAft>
                          <a:spcPts val="0"/>
                        </a:spcAft>
                        <a:buClr>
                          <a:schemeClr val="dk1"/>
                        </a:buClr>
                        <a:buSzPts val="1100"/>
                        <a:buFont typeface="Arial"/>
                        <a:buNone/>
                      </a:pPr>
                      <a:r>
                        <a:rPr lang="en-US" sz="1200">
                          <a:solidFill>
                            <a:schemeClr val="dk1"/>
                          </a:solidFill>
                          <a:latin typeface="Microsoft JhengHei"/>
                          <a:ea typeface="Microsoft JhengHei"/>
                          <a:cs typeface="Microsoft JhengHei"/>
                          <a:sym typeface="Microsoft JhengHei"/>
                        </a:rPr>
                        <a:t>第 3 週</a:t>
                      </a:r>
                      <a:endParaRPr sz="1200">
                        <a:latin typeface="Microsoft JhengHei"/>
                        <a:ea typeface="Microsoft JhengHei"/>
                        <a:cs typeface="Microsoft JhengHei"/>
                        <a:sym typeface="Microsoft JhengHei"/>
                      </a:endParaRPr>
                    </a:p>
                  </a:txBody>
                  <a:tcPr marL="45720" marR="45720" anchor="ctr">
                    <a:solidFill>
                      <a:schemeClr val="bg1">
                        <a:lumMod val="85000"/>
                      </a:schemeClr>
                    </a:solidFill>
                  </a:tcPr>
                </a:tc>
                <a:tc>
                  <a:txBody>
                    <a:bodyPr/>
                    <a:lstStyle/>
                    <a:p>
                      <a:pPr marL="0" lvl="0" indent="0" algn="l" rtl="0">
                        <a:spcBef>
                          <a:spcPts val="0"/>
                        </a:spcBef>
                        <a:spcAft>
                          <a:spcPts val="0"/>
                        </a:spcAft>
                        <a:buNone/>
                      </a:pPr>
                      <a:r>
                        <a:rPr lang="en-US" altLang="zh-TW" sz="1200" dirty="0">
                          <a:latin typeface="Microsoft JhengHei"/>
                          <a:ea typeface="Microsoft JhengHei"/>
                          <a:cs typeface="Microsoft JhengHei"/>
                          <a:sym typeface="Microsoft JhengHei"/>
                        </a:rPr>
                        <a:t>Chapter 1 - Genetic Engineering</a:t>
                      </a:r>
                    </a:p>
                    <a:p>
                      <a:pPr marL="0" lvl="0" indent="0" algn="l" rtl="0">
                        <a:spcBef>
                          <a:spcPts val="0"/>
                        </a:spcBef>
                        <a:spcAft>
                          <a:spcPts val="0"/>
                        </a:spcAft>
                        <a:buNone/>
                      </a:pPr>
                      <a:r>
                        <a:rPr lang="en-US" altLang="zh-TW" sz="1200" dirty="0">
                          <a:solidFill>
                            <a:schemeClr val="bg1">
                              <a:lumMod val="50000"/>
                            </a:schemeClr>
                          </a:solidFill>
                          <a:latin typeface="Microsoft JhengHei"/>
                          <a:ea typeface="Microsoft JhengHei"/>
                          <a:cs typeface="Microsoft JhengHei"/>
                          <a:sym typeface="Microsoft JhengHei"/>
                        </a:rPr>
                        <a:t>Lesson 2 The Human Genome Project</a:t>
                      </a:r>
                    </a:p>
                    <a:p>
                      <a:pPr marL="0" lvl="0" indent="0" algn="l" rtl="0">
                        <a:spcBef>
                          <a:spcPts val="0"/>
                        </a:spcBef>
                        <a:spcAft>
                          <a:spcPts val="0"/>
                        </a:spcAft>
                        <a:buNone/>
                      </a:pPr>
                      <a:r>
                        <a:rPr lang="en-US" altLang="zh-TW" sz="1200" dirty="0">
                          <a:solidFill>
                            <a:schemeClr val="bg1">
                              <a:lumMod val="50000"/>
                            </a:schemeClr>
                          </a:solidFill>
                          <a:latin typeface="Microsoft JhengHei"/>
                          <a:ea typeface="Microsoft JhengHei"/>
                          <a:cs typeface="Microsoft JhengHei"/>
                          <a:sym typeface="Microsoft JhengHei"/>
                        </a:rPr>
                        <a:t>Lesson 3 Super Babies</a:t>
                      </a:r>
                    </a:p>
                  </a:txBody>
                  <a:tcPr marL="45720" marR="45720" anchor="ctr">
                    <a:solidFill>
                      <a:schemeClr val="bg1">
                        <a:lumMod val="95000"/>
                      </a:schemeClr>
                    </a:solidFill>
                  </a:tcPr>
                </a:tc>
                <a:tc>
                  <a:txBody>
                    <a:bodyPr/>
                    <a:lstStyle/>
                    <a:p>
                      <a:pPr marL="0" lvl="0" indent="0" algn="ctr" rtl="0">
                        <a:spcBef>
                          <a:spcPts val="0"/>
                        </a:spcBef>
                        <a:spcAft>
                          <a:spcPts val="0"/>
                        </a:spcAft>
                        <a:buClr>
                          <a:schemeClr val="dk1"/>
                        </a:buClr>
                        <a:buSzPts val="1100"/>
                        <a:buFont typeface="Arial"/>
                        <a:buNone/>
                      </a:pPr>
                      <a:r>
                        <a:rPr lang="en-US" sz="1200">
                          <a:solidFill>
                            <a:schemeClr val="dk1"/>
                          </a:solidFill>
                          <a:latin typeface="Microsoft JhengHei"/>
                          <a:ea typeface="Microsoft JhengHei"/>
                          <a:cs typeface="Microsoft JhengHei"/>
                          <a:sym typeface="Microsoft JhengHei"/>
                        </a:rPr>
                        <a:t>第 12 週</a:t>
                      </a:r>
                      <a:endParaRPr sz="1200">
                        <a:latin typeface="Microsoft JhengHei"/>
                        <a:ea typeface="Microsoft JhengHei"/>
                        <a:cs typeface="Microsoft JhengHei"/>
                        <a:sym typeface="Microsoft JhengHei"/>
                      </a:endParaRPr>
                    </a:p>
                  </a:txBody>
                  <a:tcPr marL="45720" marR="45720" anchor="ctr">
                    <a:solidFill>
                      <a:schemeClr val="bg1">
                        <a:lumMod val="85000"/>
                      </a:schemeClr>
                    </a:solidFill>
                  </a:tcPr>
                </a:tc>
                <a:tc>
                  <a:txBody>
                    <a:bodyPr/>
                    <a:lstStyle/>
                    <a:p>
                      <a:pPr marL="0" lvl="0" indent="0" algn="l" rtl="0">
                        <a:spcBef>
                          <a:spcPts val="0"/>
                        </a:spcBef>
                        <a:spcAft>
                          <a:spcPts val="0"/>
                        </a:spcAft>
                        <a:buNone/>
                      </a:pPr>
                      <a:r>
                        <a:rPr lang="en-US" altLang="zh-TW" sz="1200" dirty="0">
                          <a:latin typeface="Microsoft JhengHei"/>
                          <a:ea typeface="Microsoft JhengHei"/>
                          <a:cs typeface="Microsoft JhengHei"/>
                          <a:sym typeface="Microsoft JhengHei"/>
                        </a:rPr>
                        <a:t>Chapter3- The Mystery of the Human Brain</a:t>
                      </a:r>
                    </a:p>
                    <a:p>
                      <a:pPr marL="0" lvl="0" indent="0" algn="l" rtl="0">
                        <a:spcBef>
                          <a:spcPts val="0"/>
                        </a:spcBef>
                        <a:spcAft>
                          <a:spcPts val="0"/>
                        </a:spcAft>
                        <a:buNone/>
                      </a:pPr>
                      <a:r>
                        <a:rPr lang="en-US" sz="1200" dirty="0">
                          <a:solidFill>
                            <a:schemeClr val="bg1">
                              <a:lumMod val="50000"/>
                            </a:schemeClr>
                          </a:solidFill>
                          <a:latin typeface="Microsoft JhengHei"/>
                          <a:ea typeface="Microsoft JhengHei"/>
                          <a:cs typeface="Microsoft JhengHei"/>
                          <a:sym typeface="Microsoft JhengHei"/>
                        </a:rPr>
                        <a:t>Lesson 2 The Chemicals of Love</a:t>
                      </a:r>
                    </a:p>
                    <a:p>
                      <a:pPr marL="0" lvl="0" indent="0" algn="l" rtl="0">
                        <a:spcBef>
                          <a:spcPts val="0"/>
                        </a:spcBef>
                        <a:spcAft>
                          <a:spcPts val="0"/>
                        </a:spcAft>
                        <a:buNone/>
                      </a:pPr>
                      <a:r>
                        <a:rPr lang="en-US" sz="1200" dirty="0">
                          <a:solidFill>
                            <a:schemeClr val="bg1">
                              <a:lumMod val="50000"/>
                            </a:schemeClr>
                          </a:solidFill>
                          <a:latin typeface="Microsoft JhengHei"/>
                          <a:ea typeface="Microsoft JhengHei"/>
                          <a:cs typeface="Microsoft JhengHei"/>
                          <a:sym typeface="Microsoft JhengHei"/>
                        </a:rPr>
                        <a:t>Lesson 3 Memory Tricks</a:t>
                      </a:r>
                    </a:p>
                  </a:txBody>
                  <a:tcPr marL="45720" marR="45720" anchor="ctr">
                    <a:solidFill>
                      <a:schemeClr val="bg1">
                        <a:lumMod val="95000"/>
                      </a:schemeClr>
                    </a:solidFill>
                  </a:tcPr>
                </a:tc>
                <a:extLst>
                  <a:ext uri="{0D108BD9-81ED-4DB2-BD59-A6C34878D82A}">
                    <a16:rowId xmlns:a16="http://schemas.microsoft.com/office/drawing/2014/main" val="10003"/>
                  </a:ext>
                </a:extLst>
              </a:tr>
              <a:tr h="0">
                <a:tc>
                  <a:txBody>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Microsoft JhengHei"/>
                          <a:ea typeface="Microsoft JhengHei"/>
                          <a:cs typeface="Microsoft JhengHei"/>
                          <a:sym typeface="Microsoft JhengHei"/>
                        </a:rPr>
                        <a:t>第 4 週</a:t>
                      </a:r>
                      <a:endParaRPr sz="1200" dirty="0">
                        <a:latin typeface="Microsoft JhengHei"/>
                        <a:ea typeface="Microsoft JhengHei"/>
                        <a:cs typeface="Microsoft JhengHei"/>
                        <a:sym typeface="Microsoft JhengHei"/>
                      </a:endParaRPr>
                    </a:p>
                  </a:txBody>
                  <a:tcPr marL="45720" marR="45720" anchor="ctr">
                    <a:solidFill>
                      <a:schemeClr val="bg1">
                        <a:lumMod val="85000"/>
                      </a:schemeClr>
                    </a:solidFill>
                  </a:tcPr>
                </a:tc>
                <a:tc>
                  <a:txBody>
                    <a:bodyPr/>
                    <a:lstStyle/>
                    <a:p>
                      <a:pPr marL="0" lvl="0" indent="0" algn="l" rtl="0">
                        <a:spcBef>
                          <a:spcPts val="0"/>
                        </a:spcBef>
                        <a:spcAft>
                          <a:spcPts val="0"/>
                        </a:spcAft>
                        <a:buNone/>
                      </a:pPr>
                      <a:r>
                        <a:rPr lang="en-US" altLang="zh-TW" sz="1200" dirty="0">
                          <a:latin typeface="Microsoft JhengHei"/>
                          <a:ea typeface="Microsoft JhengHei"/>
                          <a:cs typeface="Microsoft JhengHei"/>
                          <a:sym typeface="Microsoft JhengHei"/>
                        </a:rPr>
                        <a:t>Chapter 1 - Genetic Engineering</a:t>
                      </a:r>
                    </a:p>
                    <a:p>
                      <a:pPr marL="0" lvl="0" indent="0" algn="l" rtl="0">
                        <a:spcBef>
                          <a:spcPts val="0"/>
                        </a:spcBef>
                        <a:spcAft>
                          <a:spcPts val="0"/>
                        </a:spcAft>
                        <a:buNone/>
                      </a:pPr>
                      <a:r>
                        <a:rPr lang="en-US" altLang="zh-TW" sz="1200" dirty="0">
                          <a:solidFill>
                            <a:schemeClr val="bg1">
                              <a:lumMod val="50000"/>
                            </a:schemeClr>
                          </a:solidFill>
                          <a:latin typeface="Microsoft JhengHei"/>
                          <a:ea typeface="Microsoft JhengHei"/>
                          <a:cs typeface="Microsoft JhengHei"/>
                          <a:sym typeface="Microsoft JhengHei"/>
                        </a:rPr>
                        <a:t>Lesson 3 Super Babies</a:t>
                      </a:r>
                      <a:br>
                        <a:rPr lang="en-US" altLang="zh-TW" sz="1200" dirty="0">
                          <a:solidFill>
                            <a:schemeClr val="bg1">
                              <a:lumMod val="50000"/>
                            </a:schemeClr>
                          </a:solidFill>
                          <a:latin typeface="Microsoft JhengHei"/>
                          <a:ea typeface="Microsoft JhengHei"/>
                          <a:cs typeface="Microsoft JhengHei"/>
                          <a:sym typeface="Microsoft JhengHei"/>
                        </a:rPr>
                      </a:br>
                      <a:r>
                        <a:rPr lang="en-US" altLang="zh-TW" sz="1200" dirty="0">
                          <a:solidFill>
                            <a:schemeClr val="bg1">
                              <a:lumMod val="50000"/>
                            </a:schemeClr>
                          </a:solidFill>
                          <a:latin typeface="Microsoft JhengHei"/>
                          <a:ea typeface="Microsoft JhengHei"/>
                          <a:cs typeface="Microsoft JhengHei"/>
                          <a:sym typeface="Microsoft JhengHei"/>
                        </a:rPr>
                        <a:t>Lesson 4 Are Your Genes Really Yours?</a:t>
                      </a:r>
                    </a:p>
                  </a:txBody>
                  <a:tcPr marL="45720" marR="45720" anchor="ctr">
                    <a:solidFill>
                      <a:schemeClr val="bg1">
                        <a:lumMod val="95000"/>
                      </a:schemeClr>
                    </a:solidFill>
                  </a:tcPr>
                </a:tc>
                <a:tc>
                  <a:txBody>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Microsoft JhengHei"/>
                          <a:ea typeface="Microsoft JhengHei"/>
                          <a:cs typeface="Microsoft JhengHei"/>
                          <a:sym typeface="Microsoft JhengHei"/>
                        </a:rPr>
                        <a:t>第 13 週</a:t>
                      </a:r>
                      <a:endParaRPr sz="1200" dirty="0">
                        <a:latin typeface="Microsoft JhengHei"/>
                        <a:ea typeface="Microsoft JhengHei"/>
                        <a:cs typeface="Microsoft JhengHei"/>
                        <a:sym typeface="Microsoft JhengHei"/>
                      </a:endParaRPr>
                    </a:p>
                  </a:txBody>
                  <a:tcPr marL="45720" marR="45720" anchor="ctr">
                    <a:solidFill>
                      <a:schemeClr val="bg1">
                        <a:lumMod val="85000"/>
                      </a:schemeClr>
                    </a:solidFill>
                  </a:tcPr>
                </a:tc>
                <a:tc>
                  <a:txBody>
                    <a:bodyPr/>
                    <a:lstStyle/>
                    <a:p>
                      <a:pPr marL="0" lvl="0" indent="0" algn="l" rtl="0">
                        <a:spcBef>
                          <a:spcPts val="0"/>
                        </a:spcBef>
                        <a:spcAft>
                          <a:spcPts val="0"/>
                        </a:spcAft>
                        <a:buNone/>
                      </a:pPr>
                      <a:r>
                        <a:rPr lang="en-US" altLang="zh-TW" sz="1200" dirty="0">
                          <a:latin typeface="Microsoft JhengHei"/>
                          <a:ea typeface="Microsoft JhengHei"/>
                          <a:cs typeface="Microsoft JhengHei"/>
                          <a:sym typeface="Microsoft JhengHei"/>
                        </a:rPr>
                        <a:t>Chapter 4 - </a:t>
                      </a:r>
                      <a:r>
                        <a:rPr lang="en-US" altLang="zh-TW" sz="1200" dirty="0">
                          <a:solidFill>
                            <a:srgbClr val="FF0000"/>
                          </a:solidFill>
                          <a:latin typeface="Microsoft JhengHei"/>
                          <a:ea typeface="Microsoft JhengHei"/>
                          <a:cs typeface="Microsoft JhengHei"/>
                          <a:sym typeface="Microsoft JhengHei"/>
                        </a:rPr>
                        <a:t>Great Discoveries in Biotechnology</a:t>
                      </a:r>
                    </a:p>
                    <a:p>
                      <a:pPr marL="0" lvl="0" indent="0" algn="l" rtl="0">
                        <a:spcBef>
                          <a:spcPts val="0"/>
                        </a:spcBef>
                        <a:spcAft>
                          <a:spcPts val="0"/>
                        </a:spcAft>
                        <a:buNone/>
                      </a:pPr>
                      <a:r>
                        <a:rPr lang="en-US" sz="1200" dirty="0">
                          <a:solidFill>
                            <a:schemeClr val="bg1">
                              <a:lumMod val="50000"/>
                            </a:schemeClr>
                          </a:solidFill>
                          <a:latin typeface="Microsoft JhengHei"/>
                          <a:ea typeface="Microsoft JhengHei"/>
                          <a:cs typeface="Microsoft JhengHei"/>
                          <a:sym typeface="Microsoft JhengHei"/>
                        </a:rPr>
                        <a:t>Lesson 1 Darwin and The Origin of Species</a:t>
                      </a:r>
                    </a:p>
                    <a:p>
                      <a:pPr marL="0" lvl="0" indent="0" algn="l" rtl="0">
                        <a:spcBef>
                          <a:spcPts val="0"/>
                        </a:spcBef>
                        <a:spcAft>
                          <a:spcPts val="0"/>
                        </a:spcAft>
                        <a:buNone/>
                      </a:pPr>
                      <a:r>
                        <a:rPr lang="en-US" sz="1200" dirty="0">
                          <a:solidFill>
                            <a:schemeClr val="bg1">
                              <a:lumMod val="50000"/>
                            </a:schemeClr>
                          </a:solidFill>
                          <a:latin typeface="Microsoft JhengHei"/>
                          <a:ea typeface="Microsoft JhengHei"/>
                          <a:cs typeface="Microsoft JhengHei"/>
                          <a:sym typeface="Microsoft JhengHei"/>
                        </a:rPr>
                        <a:t>Lesson 2 The Discovery of Helicobacter pylori</a:t>
                      </a:r>
                      <a:endParaRPr sz="1200" dirty="0">
                        <a:solidFill>
                          <a:schemeClr val="bg1">
                            <a:lumMod val="50000"/>
                          </a:schemeClr>
                        </a:solidFill>
                        <a:latin typeface="Microsoft JhengHei"/>
                        <a:ea typeface="Microsoft JhengHei"/>
                        <a:cs typeface="Microsoft JhengHei"/>
                        <a:sym typeface="Microsoft JhengHei"/>
                      </a:endParaRPr>
                    </a:p>
                  </a:txBody>
                  <a:tcPr marL="45720" marR="45720" anchor="ctr">
                    <a:solidFill>
                      <a:schemeClr val="bg1">
                        <a:lumMod val="95000"/>
                      </a:schemeClr>
                    </a:solidFill>
                  </a:tcPr>
                </a:tc>
                <a:extLst>
                  <a:ext uri="{0D108BD9-81ED-4DB2-BD59-A6C34878D82A}">
                    <a16:rowId xmlns:a16="http://schemas.microsoft.com/office/drawing/2014/main" val="10004"/>
                  </a:ext>
                </a:extLst>
              </a:tr>
              <a:tr h="0">
                <a:tc>
                  <a:txBody>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Microsoft JhengHei"/>
                          <a:ea typeface="Microsoft JhengHei"/>
                          <a:cs typeface="Microsoft JhengHei"/>
                          <a:sym typeface="Microsoft JhengHei"/>
                        </a:rPr>
                        <a:t>第 5 週</a:t>
                      </a:r>
                      <a:endParaRPr sz="1200" dirty="0">
                        <a:latin typeface="Microsoft JhengHei"/>
                        <a:ea typeface="Microsoft JhengHei"/>
                        <a:cs typeface="Microsoft JhengHei"/>
                        <a:sym typeface="Microsoft JhengHei"/>
                      </a:endParaRPr>
                    </a:p>
                  </a:txBody>
                  <a:tcPr marL="45720" marR="45720" anchor="ctr">
                    <a:solidFill>
                      <a:schemeClr val="bg1">
                        <a:lumMod val="85000"/>
                      </a:schemeClr>
                    </a:solidFill>
                  </a:tcPr>
                </a:tc>
                <a:tc>
                  <a:txBody>
                    <a:bodyPr/>
                    <a:lstStyle/>
                    <a:p>
                      <a:pPr marL="0" lvl="0" indent="0" algn="l" rtl="0">
                        <a:spcBef>
                          <a:spcPts val="0"/>
                        </a:spcBef>
                        <a:spcAft>
                          <a:spcPts val="0"/>
                        </a:spcAft>
                        <a:buNone/>
                      </a:pPr>
                      <a:r>
                        <a:rPr lang="en-US" sz="1200" dirty="0">
                          <a:latin typeface="Microsoft JhengHei"/>
                          <a:ea typeface="Microsoft JhengHei"/>
                          <a:cs typeface="Microsoft JhengHei"/>
                          <a:sym typeface="Microsoft JhengHei"/>
                        </a:rPr>
                        <a:t>Writing focus</a:t>
                      </a:r>
                      <a:endParaRPr sz="1200" dirty="0">
                        <a:latin typeface="Microsoft JhengHei"/>
                        <a:ea typeface="Microsoft JhengHei"/>
                        <a:cs typeface="Microsoft JhengHei"/>
                        <a:sym typeface="Microsoft JhengHei"/>
                      </a:endParaRPr>
                    </a:p>
                  </a:txBody>
                  <a:tcPr marL="45720" marR="45720" anchor="ctr">
                    <a:solidFill>
                      <a:schemeClr val="bg1">
                        <a:lumMod val="95000"/>
                      </a:schemeClr>
                    </a:solidFill>
                  </a:tcPr>
                </a:tc>
                <a:tc>
                  <a:txBody>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Microsoft JhengHei"/>
                          <a:ea typeface="Microsoft JhengHei"/>
                          <a:cs typeface="Microsoft JhengHei"/>
                          <a:sym typeface="Microsoft JhengHei"/>
                        </a:rPr>
                        <a:t>第 14 週</a:t>
                      </a:r>
                      <a:endParaRPr sz="1200" dirty="0">
                        <a:latin typeface="Microsoft JhengHei"/>
                        <a:ea typeface="Microsoft JhengHei"/>
                        <a:cs typeface="Microsoft JhengHei"/>
                        <a:sym typeface="Microsoft JhengHei"/>
                      </a:endParaRPr>
                    </a:p>
                  </a:txBody>
                  <a:tcPr marL="45720" marR="45720" anchor="ctr">
                    <a:solidFill>
                      <a:schemeClr val="bg1">
                        <a:lumMod val="85000"/>
                      </a:schemeClr>
                    </a:solidFill>
                  </a:tcPr>
                </a:tc>
                <a:tc>
                  <a:txBody>
                    <a:bodyPr/>
                    <a:lstStyle/>
                    <a:p>
                      <a:pPr marL="0" lvl="0" indent="0" algn="l" rtl="0">
                        <a:spcBef>
                          <a:spcPts val="0"/>
                        </a:spcBef>
                        <a:spcAft>
                          <a:spcPts val="0"/>
                        </a:spcAft>
                        <a:buNone/>
                      </a:pPr>
                      <a:r>
                        <a:rPr lang="en-US" altLang="zh-TW" sz="1200" dirty="0">
                          <a:latin typeface="Microsoft JhengHei"/>
                          <a:ea typeface="Microsoft JhengHei"/>
                          <a:cs typeface="Microsoft JhengHei"/>
                          <a:sym typeface="Microsoft JhengHei"/>
                        </a:rPr>
                        <a:t>Chapter 4 - Great Discoveries in Biotechnology</a:t>
                      </a:r>
                    </a:p>
                    <a:p>
                      <a:pPr marL="0" lvl="0" indent="0" algn="l" rtl="0">
                        <a:spcBef>
                          <a:spcPts val="0"/>
                        </a:spcBef>
                        <a:spcAft>
                          <a:spcPts val="0"/>
                        </a:spcAft>
                        <a:buNone/>
                      </a:pPr>
                      <a:r>
                        <a:rPr lang="en-US" sz="1200" dirty="0">
                          <a:solidFill>
                            <a:schemeClr val="bg1">
                              <a:lumMod val="50000"/>
                            </a:schemeClr>
                          </a:solidFill>
                          <a:latin typeface="Microsoft JhengHei"/>
                          <a:ea typeface="Microsoft JhengHei"/>
                          <a:cs typeface="Microsoft JhengHei"/>
                          <a:sym typeface="Microsoft JhengHei"/>
                        </a:rPr>
                        <a:t>Lesson 3 Chance Favors Only the Prepared Mind—The Discovery of Penicillin</a:t>
                      </a:r>
                    </a:p>
                    <a:p>
                      <a:pPr marL="0" lvl="0" indent="0" algn="l" rtl="0">
                        <a:spcBef>
                          <a:spcPts val="0"/>
                        </a:spcBef>
                        <a:spcAft>
                          <a:spcPts val="0"/>
                        </a:spcAft>
                        <a:buNone/>
                      </a:pPr>
                      <a:r>
                        <a:rPr lang="en-US" sz="1200" dirty="0">
                          <a:solidFill>
                            <a:schemeClr val="bg1">
                              <a:lumMod val="50000"/>
                            </a:schemeClr>
                          </a:solidFill>
                          <a:latin typeface="Microsoft JhengHei"/>
                          <a:ea typeface="Microsoft JhengHei"/>
                          <a:cs typeface="Microsoft JhengHei"/>
                          <a:sym typeface="Microsoft JhengHei"/>
                        </a:rPr>
                        <a:t>Lesson 4 The Mindset of a Nobel Laureate</a:t>
                      </a:r>
                      <a:endParaRPr sz="1200" dirty="0">
                        <a:solidFill>
                          <a:schemeClr val="bg1">
                            <a:lumMod val="50000"/>
                          </a:schemeClr>
                        </a:solidFill>
                        <a:latin typeface="Microsoft JhengHei"/>
                        <a:ea typeface="Microsoft JhengHei"/>
                        <a:cs typeface="Microsoft JhengHei"/>
                        <a:sym typeface="Microsoft JhengHei"/>
                      </a:endParaRPr>
                    </a:p>
                  </a:txBody>
                  <a:tcPr marL="45720" marR="45720" anchor="ctr">
                    <a:solidFill>
                      <a:schemeClr val="bg1">
                        <a:lumMod val="95000"/>
                      </a:schemeClr>
                    </a:solidFill>
                  </a:tcPr>
                </a:tc>
                <a:extLst>
                  <a:ext uri="{0D108BD9-81ED-4DB2-BD59-A6C34878D82A}">
                    <a16:rowId xmlns:a16="http://schemas.microsoft.com/office/drawing/2014/main" val="10005"/>
                  </a:ext>
                </a:extLst>
              </a:tr>
              <a:tr h="0">
                <a:tc>
                  <a:txBody>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Microsoft JhengHei"/>
                          <a:ea typeface="Microsoft JhengHei"/>
                          <a:cs typeface="Microsoft JhengHei"/>
                          <a:sym typeface="Microsoft JhengHei"/>
                        </a:rPr>
                        <a:t>第 6 週</a:t>
                      </a:r>
                      <a:endParaRPr sz="1200" dirty="0">
                        <a:latin typeface="Microsoft JhengHei"/>
                        <a:ea typeface="Microsoft JhengHei"/>
                        <a:cs typeface="Microsoft JhengHei"/>
                        <a:sym typeface="Microsoft JhengHei"/>
                      </a:endParaRPr>
                    </a:p>
                  </a:txBody>
                  <a:tcPr marL="45720" marR="45720" anchor="ctr">
                    <a:solidFill>
                      <a:schemeClr val="bg1">
                        <a:lumMod val="85000"/>
                      </a:schemeClr>
                    </a:solidFill>
                  </a:tcPr>
                </a:tc>
                <a:tc>
                  <a:txBody>
                    <a:bodyPr/>
                    <a:lstStyle/>
                    <a:p>
                      <a:pPr marL="0" lvl="0" indent="0" algn="l" rtl="0">
                        <a:spcBef>
                          <a:spcPts val="0"/>
                        </a:spcBef>
                        <a:spcAft>
                          <a:spcPts val="0"/>
                        </a:spcAft>
                        <a:buNone/>
                      </a:pPr>
                      <a:r>
                        <a:rPr lang="en-US" altLang="zh-TW" sz="1200" dirty="0">
                          <a:latin typeface="Microsoft JhengHei"/>
                          <a:ea typeface="Microsoft JhengHei"/>
                          <a:cs typeface="Microsoft JhengHei"/>
                          <a:sym typeface="Microsoft JhengHei"/>
                        </a:rPr>
                        <a:t>Chapter 2 – </a:t>
                      </a:r>
                      <a:r>
                        <a:rPr lang="en-US" altLang="zh-TW" sz="1200" dirty="0">
                          <a:solidFill>
                            <a:srgbClr val="FF0000"/>
                          </a:solidFill>
                          <a:latin typeface="Microsoft JhengHei"/>
                          <a:ea typeface="Microsoft JhengHei"/>
                          <a:cs typeface="Microsoft JhengHei"/>
                          <a:sym typeface="Microsoft JhengHei"/>
                        </a:rPr>
                        <a:t>Influenza</a:t>
                      </a:r>
                    </a:p>
                    <a:p>
                      <a:pPr marL="0" lvl="0" indent="0" algn="l" rtl="0">
                        <a:spcBef>
                          <a:spcPts val="0"/>
                        </a:spcBef>
                        <a:spcAft>
                          <a:spcPts val="0"/>
                        </a:spcAft>
                        <a:buNone/>
                      </a:pPr>
                      <a:r>
                        <a:rPr lang="en-US" altLang="zh-TW" sz="1200" dirty="0">
                          <a:solidFill>
                            <a:schemeClr val="bg1">
                              <a:lumMod val="50000"/>
                            </a:schemeClr>
                          </a:solidFill>
                          <a:latin typeface="Microsoft JhengHei"/>
                          <a:ea typeface="Microsoft JhengHei"/>
                          <a:cs typeface="Microsoft JhengHei"/>
                          <a:sym typeface="Microsoft JhengHei"/>
                        </a:rPr>
                        <a:t>Lesson 1 Influenza</a:t>
                      </a:r>
                    </a:p>
                    <a:p>
                      <a:pPr marL="0" lvl="0" indent="0" algn="l" rtl="0">
                        <a:spcBef>
                          <a:spcPts val="0"/>
                        </a:spcBef>
                        <a:spcAft>
                          <a:spcPts val="0"/>
                        </a:spcAft>
                        <a:buNone/>
                      </a:pPr>
                      <a:r>
                        <a:rPr lang="en-US" altLang="zh-TW" sz="1200" dirty="0">
                          <a:solidFill>
                            <a:schemeClr val="bg1">
                              <a:lumMod val="50000"/>
                            </a:schemeClr>
                          </a:solidFill>
                          <a:latin typeface="Microsoft JhengHei"/>
                          <a:ea typeface="Microsoft JhengHei"/>
                          <a:cs typeface="Microsoft JhengHei"/>
                          <a:sym typeface="Microsoft JhengHei"/>
                        </a:rPr>
                        <a:t>Lesson 2 The 1918 Influenza Pandemic</a:t>
                      </a:r>
                    </a:p>
                  </a:txBody>
                  <a:tcPr marL="45720" marR="45720" anchor="ctr">
                    <a:solidFill>
                      <a:schemeClr val="bg1">
                        <a:lumMod val="95000"/>
                      </a:schemeClr>
                    </a:solidFill>
                  </a:tcPr>
                </a:tc>
                <a:tc>
                  <a:txBody>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Microsoft JhengHei"/>
                          <a:ea typeface="Microsoft JhengHei"/>
                          <a:cs typeface="Microsoft JhengHei"/>
                          <a:sym typeface="Microsoft JhengHei"/>
                        </a:rPr>
                        <a:t>第 15 週</a:t>
                      </a:r>
                      <a:endParaRPr sz="1200" dirty="0">
                        <a:latin typeface="Microsoft JhengHei"/>
                        <a:ea typeface="Microsoft JhengHei"/>
                        <a:cs typeface="Microsoft JhengHei"/>
                        <a:sym typeface="Microsoft JhengHei"/>
                      </a:endParaRPr>
                    </a:p>
                  </a:txBody>
                  <a:tcPr marL="45720" marR="45720" anchor="ctr">
                    <a:solidFill>
                      <a:schemeClr val="bg1">
                        <a:lumMod val="85000"/>
                      </a:schemeClr>
                    </a:solidFill>
                  </a:tcPr>
                </a:tc>
                <a:tc>
                  <a:txBody>
                    <a:bodyPr/>
                    <a:lstStyle/>
                    <a:p>
                      <a:pPr marL="0" lvl="0" indent="0" algn="l" rtl="0">
                        <a:spcBef>
                          <a:spcPts val="0"/>
                        </a:spcBef>
                        <a:spcAft>
                          <a:spcPts val="0"/>
                        </a:spcAft>
                        <a:buNone/>
                      </a:pPr>
                      <a:r>
                        <a:rPr lang="en-US" sz="1200" dirty="0">
                          <a:latin typeface="Microsoft JhengHei"/>
                          <a:ea typeface="Microsoft JhengHei"/>
                          <a:cs typeface="Microsoft JhengHei"/>
                          <a:sym typeface="Microsoft JhengHei"/>
                        </a:rPr>
                        <a:t>Final presentations</a:t>
                      </a:r>
                      <a:endParaRPr sz="1200" dirty="0">
                        <a:latin typeface="Microsoft JhengHei"/>
                        <a:ea typeface="Microsoft JhengHei"/>
                        <a:cs typeface="Microsoft JhengHei"/>
                        <a:sym typeface="Microsoft JhengHei"/>
                      </a:endParaRPr>
                    </a:p>
                  </a:txBody>
                  <a:tcPr marL="45720" marR="45720" anchor="ctr">
                    <a:solidFill>
                      <a:schemeClr val="bg1">
                        <a:lumMod val="95000"/>
                      </a:schemeClr>
                    </a:solidFill>
                  </a:tcPr>
                </a:tc>
                <a:extLst>
                  <a:ext uri="{0D108BD9-81ED-4DB2-BD59-A6C34878D82A}">
                    <a16:rowId xmlns:a16="http://schemas.microsoft.com/office/drawing/2014/main" val="10006"/>
                  </a:ext>
                </a:extLst>
              </a:tr>
              <a:tr h="313600">
                <a:tc>
                  <a:txBody>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Microsoft JhengHei"/>
                          <a:ea typeface="Microsoft JhengHei"/>
                          <a:cs typeface="Microsoft JhengHei"/>
                          <a:sym typeface="Microsoft JhengHei"/>
                        </a:rPr>
                        <a:t>第 7 週</a:t>
                      </a:r>
                      <a:endParaRPr sz="1200" dirty="0">
                        <a:latin typeface="Microsoft JhengHei"/>
                        <a:ea typeface="Microsoft JhengHei"/>
                        <a:cs typeface="Microsoft JhengHei"/>
                        <a:sym typeface="Microsoft JhengHei"/>
                      </a:endParaRPr>
                    </a:p>
                  </a:txBody>
                  <a:tcPr marL="45720" marR="45720" anchor="ctr">
                    <a:solidFill>
                      <a:schemeClr val="bg1">
                        <a:lumMod val="85000"/>
                      </a:schemeClr>
                    </a:solidFill>
                  </a:tcPr>
                </a:tc>
                <a:tc>
                  <a:txBody>
                    <a:bodyPr/>
                    <a:lstStyle/>
                    <a:p>
                      <a:pPr marL="0" lvl="0" indent="0" algn="l" rtl="0">
                        <a:spcBef>
                          <a:spcPts val="0"/>
                        </a:spcBef>
                        <a:spcAft>
                          <a:spcPts val="0"/>
                        </a:spcAft>
                        <a:buNone/>
                      </a:pPr>
                      <a:r>
                        <a:rPr lang="en-US" altLang="zh-TW" sz="1200" dirty="0">
                          <a:latin typeface="Microsoft JhengHei"/>
                          <a:ea typeface="Microsoft JhengHei"/>
                          <a:cs typeface="Microsoft JhengHei"/>
                          <a:sym typeface="Microsoft JhengHei"/>
                        </a:rPr>
                        <a:t>Chapter 2 – Influenza</a:t>
                      </a:r>
                    </a:p>
                    <a:p>
                      <a:pPr marL="0" lvl="0" indent="0" algn="l" rtl="0">
                        <a:spcBef>
                          <a:spcPts val="0"/>
                        </a:spcBef>
                        <a:spcAft>
                          <a:spcPts val="0"/>
                        </a:spcAft>
                        <a:buNone/>
                      </a:pPr>
                      <a:r>
                        <a:rPr lang="en-US" altLang="zh-TW" sz="1200" dirty="0">
                          <a:solidFill>
                            <a:schemeClr val="bg1">
                              <a:lumMod val="50000"/>
                            </a:schemeClr>
                          </a:solidFill>
                          <a:latin typeface="Microsoft JhengHei"/>
                          <a:ea typeface="Microsoft JhengHei"/>
                          <a:cs typeface="Microsoft JhengHei"/>
                          <a:sym typeface="Microsoft JhengHei"/>
                        </a:rPr>
                        <a:t>Lesson 2 The 1918 Influenza Pandemic</a:t>
                      </a:r>
                    </a:p>
                    <a:p>
                      <a:pPr marL="0" lvl="0" indent="0" algn="l" rtl="0">
                        <a:spcBef>
                          <a:spcPts val="0"/>
                        </a:spcBef>
                        <a:spcAft>
                          <a:spcPts val="0"/>
                        </a:spcAft>
                        <a:buNone/>
                      </a:pPr>
                      <a:r>
                        <a:rPr lang="en-US" altLang="zh-TW" sz="1200" dirty="0">
                          <a:solidFill>
                            <a:schemeClr val="bg1">
                              <a:lumMod val="50000"/>
                            </a:schemeClr>
                          </a:solidFill>
                          <a:latin typeface="Microsoft JhengHei"/>
                          <a:ea typeface="Microsoft JhengHei"/>
                          <a:cs typeface="Microsoft JhengHei"/>
                          <a:sym typeface="Microsoft JhengHei"/>
                        </a:rPr>
                        <a:t>Lesson 3 Can birds catch a cold? – Avian influenza</a:t>
                      </a:r>
                    </a:p>
                  </a:txBody>
                  <a:tcPr marL="45720" marR="45720" anchor="ctr">
                    <a:solidFill>
                      <a:schemeClr val="bg1">
                        <a:lumMod val="95000"/>
                      </a:schemeClr>
                    </a:solidFill>
                  </a:tcPr>
                </a:tc>
                <a:tc>
                  <a:txBody>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Microsoft JhengHei"/>
                          <a:ea typeface="Microsoft JhengHei"/>
                          <a:cs typeface="Microsoft JhengHei"/>
                          <a:sym typeface="Microsoft JhengHei"/>
                        </a:rPr>
                        <a:t>第 16 週</a:t>
                      </a:r>
                      <a:endParaRPr sz="1200" dirty="0">
                        <a:latin typeface="Microsoft JhengHei"/>
                        <a:ea typeface="Microsoft JhengHei"/>
                        <a:cs typeface="Microsoft JhengHei"/>
                        <a:sym typeface="Microsoft JhengHei"/>
                      </a:endParaRPr>
                    </a:p>
                  </a:txBody>
                  <a:tcPr marL="45720" marR="45720" anchor="ctr">
                    <a:solidFill>
                      <a:schemeClr val="bg1">
                        <a:lumMod val="85000"/>
                      </a:schemeClr>
                    </a:solidFill>
                  </a:tcPr>
                </a:tc>
                <a:tc>
                  <a:txBody>
                    <a:bodyPr/>
                    <a:lstStyle/>
                    <a:p>
                      <a:pPr marL="0" lvl="0" indent="0" algn="l" rtl="0">
                        <a:spcBef>
                          <a:spcPts val="0"/>
                        </a:spcBef>
                        <a:spcAft>
                          <a:spcPts val="0"/>
                        </a:spcAft>
                        <a:buNone/>
                      </a:pPr>
                      <a:r>
                        <a:rPr lang="en-US" sz="1200" dirty="0">
                          <a:latin typeface="Microsoft JhengHei"/>
                          <a:ea typeface="Microsoft JhengHei"/>
                          <a:cs typeface="Microsoft JhengHei"/>
                          <a:sym typeface="Microsoft JhengHei"/>
                        </a:rPr>
                        <a:t>Review and feedback</a:t>
                      </a:r>
                      <a:endParaRPr sz="1200" dirty="0">
                        <a:latin typeface="Microsoft JhengHei"/>
                        <a:ea typeface="Microsoft JhengHei"/>
                        <a:cs typeface="Microsoft JhengHei"/>
                        <a:sym typeface="Microsoft JhengHei"/>
                      </a:endParaRPr>
                    </a:p>
                  </a:txBody>
                  <a:tcPr marL="45720" marR="45720" anchor="ctr">
                    <a:solidFill>
                      <a:schemeClr val="bg1">
                        <a:lumMod val="95000"/>
                      </a:schemeClr>
                    </a:solidFill>
                  </a:tcPr>
                </a:tc>
                <a:extLst>
                  <a:ext uri="{0D108BD9-81ED-4DB2-BD59-A6C34878D82A}">
                    <a16:rowId xmlns:a16="http://schemas.microsoft.com/office/drawing/2014/main" val="10007"/>
                  </a:ext>
                </a:extLst>
              </a:tr>
              <a:tr h="482500">
                <a:tc>
                  <a:txBody>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Microsoft JhengHei"/>
                          <a:ea typeface="Microsoft JhengHei"/>
                          <a:cs typeface="Microsoft JhengHei"/>
                          <a:sym typeface="Microsoft JhengHei"/>
                        </a:rPr>
                        <a:t>第 8 週</a:t>
                      </a:r>
                      <a:endParaRPr sz="1200" dirty="0">
                        <a:latin typeface="Microsoft JhengHei"/>
                        <a:ea typeface="Microsoft JhengHei"/>
                        <a:cs typeface="Microsoft JhengHei"/>
                        <a:sym typeface="Microsoft JhengHei"/>
                      </a:endParaRPr>
                    </a:p>
                  </a:txBody>
                  <a:tcPr marL="45720" marR="45720" anchor="ctr">
                    <a:solidFill>
                      <a:schemeClr val="bg1">
                        <a:lumMod val="85000"/>
                      </a:schemeClr>
                    </a:solidFill>
                  </a:tcPr>
                </a:tc>
                <a:tc>
                  <a:txBody>
                    <a:bodyPr/>
                    <a:lstStyle/>
                    <a:p>
                      <a:pPr marL="0" lvl="0" indent="0" algn="l" rtl="0">
                        <a:spcBef>
                          <a:spcPts val="0"/>
                        </a:spcBef>
                        <a:spcAft>
                          <a:spcPts val="0"/>
                        </a:spcAft>
                        <a:buNone/>
                      </a:pPr>
                      <a:r>
                        <a:rPr lang="en-US" altLang="zh-TW" sz="1200" dirty="0">
                          <a:latin typeface="Microsoft JhengHei"/>
                          <a:ea typeface="Microsoft JhengHei"/>
                          <a:cs typeface="Microsoft JhengHei"/>
                          <a:sym typeface="Microsoft JhengHei"/>
                        </a:rPr>
                        <a:t>Chapter 2 – Influenza</a:t>
                      </a:r>
                    </a:p>
                    <a:p>
                      <a:pPr marL="0" lvl="0" indent="0" algn="l" rtl="0">
                        <a:spcBef>
                          <a:spcPts val="0"/>
                        </a:spcBef>
                        <a:spcAft>
                          <a:spcPts val="0"/>
                        </a:spcAft>
                        <a:buNone/>
                      </a:pPr>
                      <a:r>
                        <a:rPr lang="en-US" altLang="zh-TW" sz="1200" dirty="0">
                          <a:solidFill>
                            <a:schemeClr val="bg1">
                              <a:lumMod val="50000"/>
                            </a:schemeClr>
                          </a:solidFill>
                          <a:latin typeface="Microsoft JhengHei"/>
                          <a:ea typeface="Microsoft JhengHei"/>
                          <a:cs typeface="Microsoft JhengHei"/>
                          <a:sym typeface="Microsoft JhengHei"/>
                        </a:rPr>
                        <a:t>Lesson 3 Can birds catch a cold? – Avian influenza</a:t>
                      </a:r>
                    </a:p>
                    <a:p>
                      <a:pPr marL="0" lvl="0" indent="0" algn="l" rtl="0">
                        <a:spcBef>
                          <a:spcPts val="0"/>
                        </a:spcBef>
                        <a:spcAft>
                          <a:spcPts val="0"/>
                        </a:spcAft>
                        <a:buNone/>
                      </a:pPr>
                      <a:r>
                        <a:rPr lang="en-US" altLang="zh-TW" sz="1200" dirty="0">
                          <a:solidFill>
                            <a:schemeClr val="bg1">
                              <a:lumMod val="50000"/>
                            </a:schemeClr>
                          </a:solidFill>
                          <a:latin typeface="Microsoft JhengHei"/>
                          <a:ea typeface="Microsoft JhengHei"/>
                          <a:cs typeface="Microsoft JhengHei"/>
                          <a:sym typeface="Microsoft JhengHei"/>
                        </a:rPr>
                        <a:t>Lesson 4 Vaccines</a:t>
                      </a:r>
                    </a:p>
                  </a:txBody>
                  <a:tcPr marL="45720" marR="45720" anchor="ctr">
                    <a:solidFill>
                      <a:schemeClr val="bg1">
                        <a:lumMod val="95000"/>
                      </a:schemeClr>
                    </a:solidFill>
                  </a:tcPr>
                </a:tc>
                <a:tc>
                  <a:txBody>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Microsoft JhengHei"/>
                          <a:ea typeface="Microsoft JhengHei"/>
                          <a:cs typeface="Microsoft JhengHei"/>
                          <a:sym typeface="Microsoft JhengHei"/>
                        </a:rPr>
                        <a:t>第 17 週</a:t>
                      </a:r>
                      <a:endParaRPr sz="1200" dirty="0">
                        <a:latin typeface="Microsoft JhengHei"/>
                        <a:ea typeface="Microsoft JhengHei"/>
                        <a:cs typeface="Microsoft JhengHei"/>
                        <a:sym typeface="Microsoft JhengHei"/>
                      </a:endParaRPr>
                    </a:p>
                  </a:txBody>
                  <a:tcPr marL="45720" marR="45720" anchor="ctr">
                    <a:solidFill>
                      <a:schemeClr val="bg1">
                        <a:lumMod val="85000"/>
                      </a:schemeClr>
                    </a:solidFill>
                  </a:tcPr>
                </a:tc>
                <a:tc>
                  <a:txBody>
                    <a:bodyPr/>
                    <a:lstStyle/>
                    <a:p>
                      <a:pPr marL="0" lvl="0" indent="0" algn="l" rtl="0">
                        <a:spcBef>
                          <a:spcPts val="0"/>
                        </a:spcBef>
                        <a:spcAft>
                          <a:spcPts val="0"/>
                        </a:spcAft>
                        <a:buNone/>
                      </a:pPr>
                      <a:r>
                        <a:rPr lang="en-US" sz="1200" dirty="0">
                          <a:latin typeface="Microsoft JhengHei"/>
                          <a:ea typeface="Microsoft JhengHei"/>
                          <a:cs typeface="Microsoft JhengHei"/>
                          <a:sym typeface="Microsoft JhengHei"/>
                        </a:rPr>
                        <a:t>Self-directed learning</a:t>
                      </a:r>
                      <a:endParaRPr sz="1200" dirty="0">
                        <a:latin typeface="Microsoft JhengHei"/>
                        <a:ea typeface="Microsoft JhengHei"/>
                        <a:cs typeface="Microsoft JhengHei"/>
                        <a:sym typeface="Microsoft JhengHei"/>
                      </a:endParaRPr>
                    </a:p>
                  </a:txBody>
                  <a:tcPr marL="45720" marR="45720" anchor="ctr">
                    <a:solidFill>
                      <a:schemeClr val="bg1">
                        <a:lumMod val="95000"/>
                      </a:schemeClr>
                    </a:solidFill>
                  </a:tcPr>
                </a:tc>
                <a:extLst>
                  <a:ext uri="{0D108BD9-81ED-4DB2-BD59-A6C34878D82A}">
                    <a16:rowId xmlns:a16="http://schemas.microsoft.com/office/drawing/2014/main" val="10008"/>
                  </a:ext>
                </a:extLst>
              </a:tr>
              <a:tr h="313600">
                <a:tc>
                  <a:txBody>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Microsoft JhengHei"/>
                          <a:ea typeface="Microsoft JhengHei"/>
                          <a:cs typeface="Microsoft JhengHei"/>
                          <a:sym typeface="Microsoft JhengHei"/>
                        </a:rPr>
                        <a:t>第 9 週</a:t>
                      </a:r>
                      <a:endParaRPr sz="1200" dirty="0">
                        <a:latin typeface="Microsoft JhengHei"/>
                        <a:ea typeface="Microsoft JhengHei"/>
                        <a:cs typeface="Microsoft JhengHei"/>
                        <a:sym typeface="Microsoft JhengHei"/>
                      </a:endParaRPr>
                    </a:p>
                  </a:txBody>
                  <a:tcPr marL="45720" marR="45720" anchor="ctr">
                    <a:solidFill>
                      <a:schemeClr val="bg1">
                        <a:lumMod val="85000"/>
                      </a:schemeClr>
                    </a:solidFill>
                  </a:tcPr>
                </a:tc>
                <a:tc>
                  <a:txBody>
                    <a:bodyPr/>
                    <a:lstStyle/>
                    <a:p>
                      <a:pPr marL="0" lvl="0" indent="0" algn="l" rtl="0">
                        <a:spcBef>
                          <a:spcPts val="0"/>
                        </a:spcBef>
                        <a:spcAft>
                          <a:spcPts val="0"/>
                        </a:spcAft>
                        <a:buNone/>
                      </a:pPr>
                      <a:r>
                        <a:rPr lang="en-US" sz="1200" dirty="0">
                          <a:latin typeface="Microsoft JhengHei"/>
                          <a:ea typeface="Microsoft JhengHei"/>
                          <a:cs typeface="Microsoft JhengHei"/>
                          <a:sym typeface="Microsoft JhengHei"/>
                        </a:rPr>
                        <a:t>Midterm examination</a:t>
                      </a:r>
                      <a:endParaRPr sz="1200" dirty="0">
                        <a:latin typeface="Microsoft JhengHei"/>
                        <a:ea typeface="Microsoft JhengHei"/>
                        <a:cs typeface="Microsoft JhengHei"/>
                        <a:sym typeface="Microsoft JhengHei"/>
                      </a:endParaRPr>
                    </a:p>
                  </a:txBody>
                  <a:tcPr marL="45720" marR="45720" anchor="ctr">
                    <a:solidFill>
                      <a:schemeClr val="bg1">
                        <a:lumMod val="95000"/>
                      </a:schemeClr>
                    </a:solidFill>
                  </a:tcPr>
                </a:tc>
                <a:tc>
                  <a:txBody>
                    <a:bodyPr/>
                    <a:lstStyle/>
                    <a:p>
                      <a:pPr marL="0" lvl="0" indent="0" algn="ctr" rtl="0">
                        <a:spcBef>
                          <a:spcPts val="0"/>
                        </a:spcBef>
                        <a:spcAft>
                          <a:spcPts val="0"/>
                        </a:spcAft>
                        <a:buClr>
                          <a:schemeClr val="dk1"/>
                        </a:buClr>
                        <a:buSzPts val="1100"/>
                        <a:buFont typeface="Arial"/>
                        <a:buNone/>
                      </a:pPr>
                      <a:r>
                        <a:rPr lang="en-US" sz="1200" dirty="0">
                          <a:solidFill>
                            <a:schemeClr val="dk1"/>
                          </a:solidFill>
                          <a:latin typeface="Microsoft JhengHei"/>
                          <a:ea typeface="Microsoft JhengHei"/>
                          <a:cs typeface="Microsoft JhengHei"/>
                          <a:sym typeface="Microsoft JhengHei"/>
                        </a:rPr>
                        <a:t>第 18 週</a:t>
                      </a:r>
                      <a:endParaRPr sz="1200" dirty="0">
                        <a:latin typeface="Microsoft JhengHei"/>
                        <a:ea typeface="Microsoft JhengHei"/>
                        <a:cs typeface="Microsoft JhengHei"/>
                        <a:sym typeface="Microsoft JhengHei"/>
                      </a:endParaRPr>
                    </a:p>
                  </a:txBody>
                  <a:tcPr marL="45720" marR="45720" anchor="ctr">
                    <a:solidFill>
                      <a:schemeClr val="bg1">
                        <a:lumMod val="85000"/>
                      </a:schemeClr>
                    </a:solidFill>
                  </a:tcPr>
                </a:tc>
                <a:tc>
                  <a:txBody>
                    <a:bodyPr/>
                    <a:lstStyle/>
                    <a:p>
                      <a:pPr marL="0" lvl="0" indent="0" algn="l" rtl="0">
                        <a:spcBef>
                          <a:spcPts val="0"/>
                        </a:spcBef>
                        <a:spcAft>
                          <a:spcPts val="0"/>
                        </a:spcAft>
                        <a:buNone/>
                      </a:pPr>
                      <a:r>
                        <a:rPr lang="en-US" sz="1200" dirty="0">
                          <a:latin typeface="Microsoft JhengHei"/>
                          <a:ea typeface="Microsoft JhengHei"/>
                          <a:cs typeface="Microsoft JhengHei"/>
                          <a:sym typeface="Microsoft JhengHei"/>
                        </a:rPr>
                        <a:t>Self-directed learning</a:t>
                      </a:r>
                      <a:endParaRPr sz="1200" dirty="0">
                        <a:latin typeface="Microsoft JhengHei"/>
                        <a:ea typeface="Microsoft JhengHei"/>
                        <a:cs typeface="Microsoft JhengHei"/>
                        <a:sym typeface="Microsoft JhengHei"/>
                      </a:endParaRPr>
                    </a:p>
                  </a:txBody>
                  <a:tcPr marL="45720" marR="45720" anchor="ctr">
                    <a:solidFill>
                      <a:schemeClr val="bg1">
                        <a:lumMod val="95000"/>
                      </a:schemeClr>
                    </a:solidFill>
                  </a:tcPr>
                </a:tc>
                <a:extLst>
                  <a:ext uri="{0D108BD9-81ED-4DB2-BD59-A6C34878D82A}">
                    <a16:rowId xmlns:a16="http://schemas.microsoft.com/office/drawing/2014/main" val="10009"/>
                  </a:ext>
                </a:extLst>
              </a:tr>
            </a:tbl>
          </a:graphicData>
        </a:graphic>
      </p:graphicFrame>
      <p:sp>
        <p:nvSpPr>
          <p:cNvPr id="8" name="文字方塊 7">
            <a:extLst>
              <a:ext uri="{FF2B5EF4-FFF2-40B4-BE49-F238E27FC236}">
                <a16:creationId xmlns:a16="http://schemas.microsoft.com/office/drawing/2014/main" id="{3D894D3C-119C-4520-878A-C5FC9E124562}"/>
              </a:ext>
            </a:extLst>
          </p:cNvPr>
          <p:cNvSpPr txBox="1"/>
          <p:nvPr/>
        </p:nvSpPr>
        <p:spPr>
          <a:xfrm>
            <a:off x="9264187" y="427387"/>
            <a:ext cx="2518638" cy="307777"/>
          </a:xfrm>
          <a:prstGeom prst="rect">
            <a:avLst/>
          </a:prstGeom>
          <a:noFill/>
        </p:spPr>
        <p:txBody>
          <a:bodyPr wrap="none" rtlCol="0">
            <a:spAutoFit/>
          </a:bodyPr>
          <a:lstStyle/>
          <a:p>
            <a:r>
              <a:rPr lang="zh-TW" altLang="en-US" b="0" i="0" dirty="0">
                <a:solidFill>
                  <a:srgbClr val="000000"/>
                </a:solidFill>
                <a:effectLst/>
                <a:latin typeface="Times New Roman" panose="02020603050405020304" pitchFamily="18" charset="0"/>
              </a:rPr>
              <a:t>修改自本校徐筱玲老師之課綱</a:t>
            </a:r>
            <a:endParaRPr lang="zh-TW" altLang="en-US" dirty="0"/>
          </a:p>
        </p:txBody>
      </p:sp>
    </p:spTree>
    <p:extLst>
      <p:ext uri="{BB962C8B-B14F-4D97-AF65-F5344CB8AC3E}">
        <p14:creationId xmlns:p14="http://schemas.microsoft.com/office/powerpoint/2010/main" val="1370735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g2d28997a2f8_0_0"/>
          <p:cNvSpPr/>
          <p:nvPr/>
        </p:nvSpPr>
        <p:spPr>
          <a:xfrm>
            <a:off x="-1226820" y="-1346917"/>
            <a:ext cx="2453700" cy="2453700"/>
          </a:xfrm>
          <a:prstGeom prst="ellipse">
            <a:avLst/>
          </a:prstGeom>
          <a:solidFill>
            <a:srgbClr val="48A2A0">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5" name="Google Shape;185;g2d28997a2f8_0_0"/>
          <p:cNvSpPr/>
          <p:nvPr/>
        </p:nvSpPr>
        <p:spPr>
          <a:xfrm>
            <a:off x="434235" y="314138"/>
            <a:ext cx="792600" cy="792600"/>
          </a:xfrm>
          <a:prstGeom prst="ellipse">
            <a:avLst/>
          </a:prstGeom>
          <a:solidFill>
            <a:srgbClr val="6C92C0">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86" name="Google Shape;186;g2d28997a2f8_0_0"/>
          <p:cNvSpPr/>
          <p:nvPr/>
        </p:nvSpPr>
        <p:spPr>
          <a:xfrm>
            <a:off x="1344025" y="448350"/>
            <a:ext cx="21216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a:solidFill>
                  <a:srgbClr val="3F3F3F"/>
                </a:solidFill>
              </a:rPr>
              <a:t>未來發展</a:t>
            </a:r>
            <a:endParaRPr sz="3200" b="1">
              <a:solidFill>
                <a:srgbClr val="3F3F3F"/>
              </a:solidFill>
            </a:endParaRPr>
          </a:p>
        </p:txBody>
      </p:sp>
      <p:grpSp>
        <p:nvGrpSpPr>
          <p:cNvPr id="188" name="Google Shape;188;g2d28997a2f8_0_0"/>
          <p:cNvGrpSpPr/>
          <p:nvPr/>
        </p:nvGrpSpPr>
        <p:grpSpPr>
          <a:xfrm>
            <a:off x="3122314" y="693140"/>
            <a:ext cx="5947375" cy="6005623"/>
            <a:chOff x="1619535" y="1499154"/>
            <a:chExt cx="3820502" cy="3857919"/>
          </a:xfrm>
        </p:grpSpPr>
        <p:sp>
          <p:nvSpPr>
            <p:cNvPr id="189" name="Google Shape;189;g2d28997a2f8_0_0"/>
            <p:cNvSpPr/>
            <p:nvPr/>
          </p:nvSpPr>
          <p:spPr>
            <a:xfrm>
              <a:off x="2396198" y="1499154"/>
              <a:ext cx="2105028" cy="387720"/>
            </a:xfrm>
            <a:custGeom>
              <a:avLst/>
              <a:gdLst/>
              <a:ahLst/>
              <a:cxnLst/>
              <a:rect l="l" t="t" r="r" b="b"/>
              <a:pathLst>
                <a:path w="21600" h="21600" extrusionOk="0">
                  <a:moveTo>
                    <a:pt x="21600" y="21600"/>
                  </a:moveTo>
                  <a:lnTo>
                    <a:pt x="19311" y="6115"/>
                  </a:lnTo>
                  <a:lnTo>
                    <a:pt x="19456" y="13118"/>
                  </a:lnTo>
                  <a:cubicBezTo>
                    <a:pt x="18475" y="9962"/>
                    <a:pt x="17440" y="7299"/>
                    <a:pt x="16350" y="5227"/>
                  </a:cubicBezTo>
                  <a:cubicBezTo>
                    <a:pt x="14533" y="1775"/>
                    <a:pt x="12589" y="0"/>
                    <a:pt x="10664" y="0"/>
                  </a:cubicBezTo>
                  <a:cubicBezTo>
                    <a:pt x="8720" y="0"/>
                    <a:pt x="6794" y="1775"/>
                    <a:pt x="4978" y="5227"/>
                  </a:cubicBezTo>
                  <a:cubicBezTo>
                    <a:pt x="3161" y="8679"/>
                    <a:pt x="1453" y="13808"/>
                    <a:pt x="0" y="20416"/>
                  </a:cubicBezTo>
                  <a:cubicBezTo>
                    <a:pt x="1671" y="15485"/>
                    <a:pt x="3397" y="11540"/>
                    <a:pt x="5196" y="8877"/>
                  </a:cubicBezTo>
                  <a:cubicBezTo>
                    <a:pt x="6994" y="6312"/>
                    <a:pt x="8829" y="4932"/>
                    <a:pt x="10682" y="4932"/>
                  </a:cubicBezTo>
                  <a:cubicBezTo>
                    <a:pt x="12535" y="4932"/>
                    <a:pt x="14370" y="6312"/>
                    <a:pt x="16168" y="8877"/>
                  </a:cubicBezTo>
                  <a:cubicBezTo>
                    <a:pt x="17240" y="10455"/>
                    <a:pt x="18294" y="12526"/>
                    <a:pt x="19329" y="14992"/>
                  </a:cubicBezTo>
                  <a:lnTo>
                    <a:pt x="18039" y="17556"/>
                  </a:lnTo>
                  <a:lnTo>
                    <a:pt x="21600" y="21600"/>
                  </a:lnTo>
                  <a:close/>
                </a:path>
              </a:pathLst>
            </a:custGeom>
            <a:solidFill>
              <a:srgbClr val="0B5394"/>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g2d28997a2f8_0_0"/>
            <p:cNvSpPr/>
            <p:nvPr/>
          </p:nvSpPr>
          <p:spPr>
            <a:xfrm>
              <a:off x="2664071" y="1789712"/>
              <a:ext cx="1674696" cy="1422069"/>
            </a:xfrm>
            <a:custGeom>
              <a:avLst/>
              <a:gdLst/>
              <a:ahLst/>
              <a:cxnLst/>
              <a:rect l="l" t="t" r="r" b="b"/>
              <a:pathLst>
                <a:path w="20849" h="21236" extrusionOk="0">
                  <a:moveTo>
                    <a:pt x="12210" y="20146"/>
                  </a:moveTo>
                  <a:lnTo>
                    <a:pt x="20432" y="6583"/>
                  </a:lnTo>
                  <a:cubicBezTo>
                    <a:pt x="21225" y="5261"/>
                    <a:pt x="20850" y="3411"/>
                    <a:pt x="19638" y="2670"/>
                  </a:cubicBezTo>
                  <a:cubicBezTo>
                    <a:pt x="16883" y="978"/>
                    <a:pt x="13753" y="0"/>
                    <a:pt x="10425" y="0"/>
                  </a:cubicBezTo>
                  <a:cubicBezTo>
                    <a:pt x="7097" y="0"/>
                    <a:pt x="3989" y="952"/>
                    <a:pt x="1212" y="2670"/>
                  </a:cubicBezTo>
                  <a:cubicBezTo>
                    <a:pt x="0" y="3411"/>
                    <a:pt x="-375" y="5261"/>
                    <a:pt x="418" y="6583"/>
                  </a:cubicBezTo>
                  <a:lnTo>
                    <a:pt x="8640" y="20146"/>
                  </a:lnTo>
                  <a:cubicBezTo>
                    <a:pt x="9521" y="21600"/>
                    <a:pt x="11329" y="21600"/>
                    <a:pt x="12210" y="20146"/>
                  </a:cubicBezTo>
                  <a:close/>
                </a:path>
              </a:pathLst>
            </a:custGeom>
            <a:solidFill>
              <a:srgbClr val="0070C0"/>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g2d28997a2f8_0_0"/>
            <p:cNvSpPr/>
            <p:nvPr/>
          </p:nvSpPr>
          <p:spPr>
            <a:xfrm>
              <a:off x="3673200" y="2214609"/>
              <a:ext cx="1441568" cy="1608883"/>
            </a:xfrm>
            <a:custGeom>
              <a:avLst/>
              <a:gdLst/>
              <a:ahLst/>
              <a:cxnLst/>
              <a:rect l="l" t="t" r="r" b="b"/>
              <a:pathLst>
                <a:path w="21064" h="20949" extrusionOk="0">
                  <a:moveTo>
                    <a:pt x="1792" y="16317"/>
                  </a:moveTo>
                  <a:lnTo>
                    <a:pt x="17417" y="20835"/>
                  </a:lnTo>
                  <a:cubicBezTo>
                    <a:pt x="18917" y="21273"/>
                    <a:pt x="20521" y="20397"/>
                    <a:pt x="20754" y="19014"/>
                  </a:cubicBezTo>
                  <a:cubicBezTo>
                    <a:pt x="20961" y="17930"/>
                    <a:pt x="21064" y="16801"/>
                    <a:pt x="21064" y="15648"/>
                  </a:cubicBezTo>
                  <a:cubicBezTo>
                    <a:pt x="21064" y="9793"/>
                    <a:pt x="18374" y="4491"/>
                    <a:pt x="14054" y="664"/>
                  </a:cubicBezTo>
                  <a:cubicBezTo>
                    <a:pt x="12941" y="-327"/>
                    <a:pt x="11079" y="-189"/>
                    <a:pt x="10148" y="941"/>
                  </a:cubicBezTo>
                  <a:lnTo>
                    <a:pt x="499" y="12767"/>
                  </a:lnTo>
                  <a:cubicBezTo>
                    <a:pt x="-536" y="14035"/>
                    <a:pt x="111" y="15833"/>
                    <a:pt x="1792" y="16317"/>
                  </a:cubicBezTo>
                  <a:close/>
                </a:path>
              </a:pathLst>
            </a:custGeom>
            <a:solidFill>
              <a:srgbClr val="48A2A0"/>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g2d28997a2f8_0_0"/>
            <p:cNvSpPr/>
            <p:nvPr/>
          </p:nvSpPr>
          <p:spPr>
            <a:xfrm>
              <a:off x="2026728" y="3542411"/>
              <a:ext cx="1422241" cy="1478435"/>
            </a:xfrm>
            <a:custGeom>
              <a:avLst/>
              <a:gdLst/>
              <a:ahLst/>
              <a:cxnLst/>
              <a:rect l="l" t="t" r="r" b="b"/>
              <a:pathLst>
                <a:path w="21136" h="20999" extrusionOk="0">
                  <a:moveTo>
                    <a:pt x="17716" y="125"/>
                  </a:moveTo>
                  <a:lnTo>
                    <a:pt x="1825" y="5054"/>
                  </a:lnTo>
                  <a:cubicBezTo>
                    <a:pt x="299" y="5531"/>
                    <a:pt x="-438" y="7191"/>
                    <a:pt x="272" y="8549"/>
                  </a:cubicBezTo>
                  <a:cubicBezTo>
                    <a:pt x="3719" y="15087"/>
                    <a:pt x="10296" y="19839"/>
                    <a:pt x="18136" y="20971"/>
                  </a:cubicBezTo>
                  <a:cubicBezTo>
                    <a:pt x="19715" y="21197"/>
                    <a:pt x="21136" y="20015"/>
                    <a:pt x="21136" y="18481"/>
                  </a:cubicBezTo>
                  <a:lnTo>
                    <a:pt x="21136" y="2514"/>
                  </a:lnTo>
                  <a:cubicBezTo>
                    <a:pt x="21162" y="804"/>
                    <a:pt x="19426" y="-403"/>
                    <a:pt x="17716" y="125"/>
                  </a:cubicBezTo>
                  <a:close/>
                </a:path>
              </a:pathLst>
            </a:custGeom>
            <a:solidFill>
              <a:srgbClr val="EB803E"/>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g2d28997a2f8_0_0"/>
            <p:cNvSpPr/>
            <p:nvPr/>
          </p:nvSpPr>
          <p:spPr>
            <a:xfrm>
              <a:off x="1867391" y="2214610"/>
              <a:ext cx="1440445" cy="1609574"/>
            </a:xfrm>
            <a:custGeom>
              <a:avLst/>
              <a:gdLst/>
              <a:ahLst/>
              <a:cxnLst/>
              <a:rect l="l" t="t" r="r" b="b"/>
              <a:pathLst>
                <a:path w="21073" h="20958" extrusionOk="0">
                  <a:moveTo>
                    <a:pt x="20590" y="12775"/>
                  </a:moveTo>
                  <a:lnTo>
                    <a:pt x="10930" y="949"/>
                  </a:lnTo>
                  <a:cubicBezTo>
                    <a:pt x="9997" y="-204"/>
                    <a:pt x="8132" y="-319"/>
                    <a:pt x="7019" y="672"/>
                  </a:cubicBezTo>
                  <a:cubicBezTo>
                    <a:pt x="2694" y="4499"/>
                    <a:pt x="0" y="9801"/>
                    <a:pt x="0" y="15656"/>
                  </a:cubicBezTo>
                  <a:cubicBezTo>
                    <a:pt x="0" y="16809"/>
                    <a:pt x="104" y="17915"/>
                    <a:pt x="311" y="19022"/>
                  </a:cubicBezTo>
                  <a:cubicBezTo>
                    <a:pt x="570" y="20428"/>
                    <a:pt x="2150" y="21281"/>
                    <a:pt x="3678" y="20843"/>
                  </a:cubicBezTo>
                  <a:lnTo>
                    <a:pt x="19321" y="16325"/>
                  </a:lnTo>
                  <a:cubicBezTo>
                    <a:pt x="20953" y="15841"/>
                    <a:pt x="21600" y="14043"/>
                    <a:pt x="20590" y="12775"/>
                  </a:cubicBezTo>
                  <a:close/>
                </a:path>
              </a:pathLst>
            </a:custGeom>
            <a:solidFill>
              <a:srgbClr val="FFC000"/>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g2d28997a2f8_0_0"/>
            <p:cNvSpPr/>
            <p:nvPr/>
          </p:nvSpPr>
          <p:spPr>
            <a:xfrm>
              <a:off x="3531570" y="3542412"/>
              <a:ext cx="1422231" cy="1478435"/>
            </a:xfrm>
            <a:custGeom>
              <a:avLst/>
              <a:gdLst/>
              <a:ahLst/>
              <a:cxnLst/>
              <a:rect l="l" t="t" r="r" b="b"/>
              <a:pathLst>
                <a:path w="21161" h="20999" extrusionOk="0">
                  <a:moveTo>
                    <a:pt x="0" y="2514"/>
                  </a:moveTo>
                  <a:lnTo>
                    <a:pt x="0" y="18481"/>
                  </a:lnTo>
                  <a:cubicBezTo>
                    <a:pt x="0" y="20015"/>
                    <a:pt x="1422" y="21197"/>
                    <a:pt x="3003" y="20971"/>
                  </a:cubicBezTo>
                  <a:cubicBezTo>
                    <a:pt x="10853" y="19839"/>
                    <a:pt x="17464" y="15087"/>
                    <a:pt x="20889" y="8549"/>
                  </a:cubicBezTo>
                  <a:cubicBezTo>
                    <a:pt x="21600" y="7191"/>
                    <a:pt x="20862" y="5531"/>
                    <a:pt x="19335" y="5054"/>
                  </a:cubicBezTo>
                  <a:lnTo>
                    <a:pt x="3424" y="125"/>
                  </a:lnTo>
                  <a:cubicBezTo>
                    <a:pt x="1739" y="-403"/>
                    <a:pt x="0" y="804"/>
                    <a:pt x="0" y="2514"/>
                  </a:cubicBezTo>
                  <a:close/>
                </a:path>
              </a:pathLst>
            </a:custGeom>
            <a:solidFill>
              <a:srgbClr val="6AA84F"/>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g2d28997a2f8_0_0"/>
            <p:cNvSpPr/>
            <p:nvPr/>
          </p:nvSpPr>
          <p:spPr>
            <a:xfrm>
              <a:off x="4611515" y="1966754"/>
              <a:ext cx="828522" cy="2004102"/>
            </a:xfrm>
            <a:custGeom>
              <a:avLst/>
              <a:gdLst/>
              <a:ahLst/>
              <a:cxnLst/>
              <a:rect l="l" t="t" r="r" b="b"/>
              <a:pathLst>
                <a:path w="21600" h="21600" extrusionOk="0">
                  <a:moveTo>
                    <a:pt x="18739" y="18948"/>
                  </a:moveTo>
                  <a:cubicBezTo>
                    <a:pt x="19385" y="17803"/>
                    <a:pt x="19708" y="16620"/>
                    <a:pt x="19754" y="15418"/>
                  </a:cubicBezTo>
                  <a:cubicBezTo>
                    <a:pt x="19846" y="13395"/>
                    <a:pt x="19154" y="11353"/>
                    <a:pt x="17631" y="9426"/>
                  </a:cubicBezTo>
                  <a:lnTo>
                    <a:pt x="17031" y="8701"/>
                  </a:lnTo>
                  <a:lnTo>
                    <a:pt x="16339" y="7995"/>
                  </a:lnTo>
                  <a:lnTo>
                    <a:pt x="15969" y="7652"/>
                  </a:lnTo>
                  <a:lnTo>
                    <a:pt x="15554" y="7308"/>
                  </a:lnTo>
                  <a:lnTo>
                    <a:pt x="14769" y="6621"/>
                  </a:lnTo>
                  <a:lnTo>
                    <a:pt x="13846" y="5953"/>
                  </a:lnTo>
                  <a:lnTo>
                    <a:pt x="13385" y="5629"/>
                  </a:lnTo>
                  <a:lnTo>
                    <a:pt x="12877" y="5305"/>
                  </a:lnTo>
                  <a:lnTo>
                    <a:pt x="11862" y="4675"/>
                  </a:lnTo>
                  <a:lnTo>
                    <a:pt x="10754" y="4064"/>
                  </a:lnTo>
                  <a:lnTo>
                    <a:pt x="10200" y="3759"/>
                  </a:lnTo>
                  <a:lnTo>
                    <a:pt x="9600" y="3473"/>
                  </a:lnTo>
                  <a:cubicBezTo>
                    <a:pt x="9185" y="3282"/>
                    <a:pt x="8816" y="3091"/>
                    <a:pt x="8400" y="2900"/>
                  </a:cubicBezTo>
                  <a:lnTo>
                    <a:pt x="7108" y="2347"/>
                  </a:lnTo>
                  <a:lnTo>
                    <a:pt x="6462" y="2080"/>
                  </a:lnTo>
                  <a:lnTo>
                    <a:pt x="5769" y="1832"/>
                  </a:lnTo>
                  <a:lnTo>
                    <a:pt x="4431" y="1336"/>
                  </a:lnTo>
                  <a:cubicBezTo>
                    <a:pt x="3969" y="1183"/>
                    <a:pt x="3462" y="1011"/>
                    <a:pt x="3000" y="859"/>
                  </a:cubicBezTo>
                  <a:lnTo>
                    <a:pt x="2262" y="630"/>
                  </a:lnTo>
                  <a:lnTo>
                    <a:pt x="1523" y="420"/>
                  </a:lnTo>
                  <a:cubicBezTo>
                    <a:pt x="1015" y="286"/>
                    <a:pt x="508" y="134"/>
                    <a:pt x="0" y="0"/>
                  </a:cubicBezTo>
                  <a:lnTo>
                    <a:pt x="1292" y="534"/>
                  </a:lnTo>
                  <a:lnTo>
                    <a:pt x="1938" y="782"/>
                  </a:lnTo>
                  <a:lnTo>
                    <a:pt x="2538" y="1049"/>
                  </a:lnTo>
                  <a:cubicBezTo>
                    <a:pt x="2954" y="1240"/>
                    <a:pt x="3369" y="1412"/>
                    <a:pt x="3785" y="1584"/>
                  </a:cubicBezTo>
                  <a:lnTo>
                    <a:pt x="4938" y="2137"/>
                  </a:lnTo>
                  <a:lnTo>
                    <a:pt x="5538" y="2423"/>
                  </a:lnTo>
                  <a:lnTo>
                    <a:pt x="6092" y="2710"/>
                  </a:lnTo>
                  <a:lnTo>
                    <a:pt x="7200" y="3282"/>
                  </a:lnTo>
                  <a:cubicBezTo>
                    <a:pt x="7523" y="3492"/>
                    <a:pt x="7892" y="3683"/>
                    <a:pt x="8215" y="3873"/>
                  </a:cubicBezTo>
                  <a:lnTo>
                    <a:pt x="8723" y="4179"/>
                  </a:lnTo>
                  <a:lnTo>
                    <a:pt x="9185" y="4484"/>
                  </a:lnTo>
                  <a:lnTo>
                    <a:pt x="10154" y="5095"/>
                  </a:lnTo>
                  <a:lnTo>
                    <a:pt x="11031" y="5724"/>
                  </a:lnTo>
                  <a:lnTo>
                    <a:pt x="11492" y="6049"/>
                  </a:lnTo>
                  <a:lnTo>
                    <a:pt x="11908" y="6373"/>
                  </a:lnTo>
                  <a:lnTo>
                    <a:pt x="12692" y="7022"/>
                  </a:lnTo>
                  <a:lnTo>
                    <a:pt x="13431" y="7690"/>
                  </a:lnTo>
                  <a:lnTo>
                    <a:pt x="13800" y="8014"/>
                  </a:lnTo>
                  <a:lnTo>
                    <a:pt x="14123" y="8358"/>
                  </a:lnTo>
                  <a:lnTo>
                    <a:pt x="14769" y="9025"/>
                  </a:lnTo>
                  <a:lnTo>
                    <a:pt x="15323" y="9712"/>
                  </a:lnTo>
                  <a:cubicBezTo>
                    <a:pt x="16800" y="11544"/>
                    <a:pt x="17585" y="13490"/>
                    <a:pt x="17861" y="15437"/>
                  </a:cubicBezTo>
                  <a:cubicBezTo>
                    <a:pt x="18000" y="16582"/>
                    <a:pt x="17954" y="17746"/>
                    <a:pt x="17677" y="18890"/>
                  </a:cubicBezTo>
                  <a:lnTo>
                    <a:pt x="15508" y="17784"/>
                  </a:lnTo>
                  <a:lnTo>
                    <a:pt x="16615" y="21600"/>
                  </a:lnTo>
                  <a:lnTo>
                    <a:pt x="21600" y="18356"/>
                  </a:lnTo>
                  <a:lnTo>
                    <a:pt x="18739" y="18948"/>
                  </a:lnTo>
                  <a:close/>
                </a:path>
              </a:pathLst>
            </a:custGeom>
            <a:solidFill>
              <a:srgbClr val="134F5C"/>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g2d28997a2f8_0_0"/>
            <p:cNvSpPr/>
            <p:nvPr/>
          </p:nvSpPr>
          <p:spPr>
            <a:xfrm>
              <a:off x="1743462" y="4002715"/>
              <a:ext cx="1703106" cy="1262038"/>
            </a:xfrm>
            <a:custGeom>
              <a:avLst/>
              <a:gdLst/>
              <a:ahLst/>
              <a:cxnLst/>
              <a:rect l="l" t="t" r="r" b="b"/>
              <a:pathLst>
                <a:path w="21600" h="21445" extrusionOk="0">
                  <a:moveTo>
                    <a:pt x="14842" y="19163"/>
                  </a:moveTo>
                  <a:cubicBezTo>
                    <a:pt x="12709" y="18050"/>
                    <a:pt x="10665" y="16606"/>
                    <a:pt x="8824" y="14801"/>
                  </a:cubicBezTo>
                  <a:cubicBezTo>
                    <a:pt x="6983" y="12996"/>
                    <a:pt x="5321" y="10860"/>
                    <a:pt x="3862" y="8484"/>
                  </a:cubicBezTo>
                  <a:cubicBezTo>
                    <a:pt x="2986" y="7040"/>
                    <a:pt x="2200" y="5475"/>
                    <a:pt x="1504" y="3851"/>
                  </a:cubicBezTo>
                  <a:lnTo>
                    <a:pt x="3076" y="4422"/>
                  </a:lnTo>
                  <a:lnTo>
                    <a:pt x="0" y="0"/>
                  </a:lnTo>
                  <a:lnTo>
                    <a:pt x="292" y="6047"/>
                  </a:lnTo>
                  <a:lnTo>
                    <a:pt x="1078" y="4061"/>
                  </a:lnTo>
                  <a:cubicBezTo>
                    <a:pt x="1639" y="5866"/>
                    <a:pt x="2335" y="7581"/>
                    <a:pt x="3166" y="9175"/>
                  </a:cubicBezTo>
                  <a:cubicBezTo>
                    <a:pt x="4513" y="11793"/>
                    <a:pt x="6220" y="14109"/>
                    <a:pt x="8173" y="16004"/>
                  </a:cubicBezTo>
                  <a:cubicBezTo>
                    <a:pt x="10104" y="17900"/>
                    <a:pt x="12282" y="19344"/>
                    <a:pt x="14572" y="20276"/>
                  </a:cubicBezTo>
                  <a:cubicBezTo>
                    <a:pt x="16862" y="21209"/>
                    <a:pt x="19242" y="21600"/>
                    <a:pt x="21600" y="21389"/>
                  </a:cubicBezTo>
                  <a:cubicBezTo>
                    <a:pt x="19265" y="20968"/>
                    <a:pt x="16997" y="20276"/>
                    <a:pt x="14842" y="19163"/>
                  </a:cubicBezTo>
                  <a:close/>
                </a:path>
              </a:pathLst>
            </a:custGeom>
            <a:solidFill>
              <a:srgbClr val="E69138"/>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g2d28997a2f8_0_0"/>
            <p:cNvSpPr/>
            <p:nvPr/>
          </p:nvSpPr>
          <p:spPr>
            <a:xfrm>
              <a:off x="1619535" y="1949049"/>
              <a:ext cx="774020" cy="1991682"/>
            </a:xfrm>
            <a:custGeom>
              <a:avLst/>
              <a:gdLst/>
              <a:ahLst/>
              <a:cxnLst/>
              <a:rect l="l" t="t" r="r" b="b"/>
              <a:pathLst>
                <a:path w="21511" h="21600" extrusionOk="0">
                  <a:moveTo>
                    <a:pt x="21511" y="0"/>
                  </a:moveTo>
                  <a:lnTo>
                    <a:pt x="12310" y="1421"/>
                  </a:lnTo>
                  <a:lnTo>
                    <a:pt x="15902" y="1670"/>
                  </a:lnTo>
                  <a:lnTo>
                    <a:pt x="14918" y="1997"/>
                  </a:lnTo>
                  <a:lnTo>
                    <a:pt x="14180" y="2246"/>
                  </a:lnTo>
                  <a:lnTo>
                    <a:pt x="13491" y="2515"/>
                  </a:lnTo>
                  <a:lnTo>
                    <a:pt x="12113" y="3072"/>
                  </a:lnTo>
                  <a:cubicBezTo>
                    <a:pt x="11671" y="3264"/>
                    <a:pt x="11277" y="3456"/>
                    <a:pt x="10834" y="3648"/>
                  </a:cubicBezTo>
                  <a:lnTo>
                    <a:pt x="10194" y="3936"/>
                  </a:lnTo>
                  <a:lnTo>
                    <a:pt x="9604" y="4243"/>
                  </a:lnTo>
                  <a:lnTo>
                    <a:pt x="8423" y="4858"/>
                  </a:lnTo>
                  <a:lnTo>
                    <a:pt x="7341" y="5491"/>
                  </a:lnTo>
                  <a:lnTo>
                    <a:pt x="6799" y="5818"/>
                  </a:lnTo>
                  <a:lnTo>
                    <a:pt x="6307" y="6144"/>
                  </a:lnTo>
                  <a:lnTo>
                    <a:pt x="5323" y="6816"/>
                  </a:lnTo>
                  <a:lnTo>
                    <a:pt x="4487" y="7507"/>
                  </a:lnTo>
                  <a:lnTo>
                    <a:pt x="4044" y="7853"/>
                  </a:lnTo>
                  <a:lnTo>
                    <a:pt x="3650" y="8198"/>
                  </a:lnTo>
                  <a:lnTo>
                    <a:pt x="2912" y="8909"/>
                  </a:lnTo>
                  <a:lnTo>
                    <a:pt x="2273" y="9638"/>
                  </a:lnTo>
                  <a:cubicBezTo>
                    <a:pt x="600" y="11578"/>
                    <a:pt x="-89" y="13632"/>
                    <a:pt x="9" y="15667"/>
                  </a:cubicBezTo>
                  <a:cubicBezTo>
                    <a:pt x="59" y="17702"/>
                    <a:pt x="1092" y="19738"/>
                    <a:pt x="3011" y="21600"/>
                  </a:cubicBezTo>
                  <a:cubicBezTo>
                    <a:pt x="2076" y="19622"/>
                    <a:pt x="1633" y="17645"/>
                    <a:pt x="1928" y="15686"/>
                  </a:cubicBezTo>
                  <a:cubicBezTo>
                    <a:pt x="2224" y="13728"/>
                    <a:pt x="3060" y="11789"/>
                    <a:pt x="4635" y="9926"/>
                  </a:cubicBezTo>
                  <a:lnTo>
                    <a:pt x="5225" y="9235"/>
                  </a:lnTo>
                  <a:lnTo>
                    <a:pt x="5914" y="8563"/>
                  </a:lnTo>
                  <a:lnTo>
                    <a:pt x="6258" y="8218"/>
                  </a:lnTo>
                  <a:lnTo>
                    <a:pt x="6652" y="7891"/>
                  </a:lnTo>
                  <a:lnTo>
                    <a:pt x="7439" y="7219"/>
                  </a:lnTo>
                  <a:lnTo>
                    <a:pt x="8275" y="6566"/>
                  </a:lnTo>
                  <a:lnTo>
                    <a:pt x="8718" y="6240"/>
                  </a:lnTo>
                  <a:lnTo>
                    <a:pt x="9210" y="5914"/>
                  </a:lnTo>
                  <a:lnTo>
                    <a:pt x="10145" y="5280"/>
                  </a:lnTo>
                  <a:lnTo>
                    <a:pt x="11178" y="4666"/>
                  </a:lnTo>
                  <a:lnTo>
                    <a:pt x="11670" y="4358"/>
                  </a:lnTo>
                  <a:lnTo>
                    <a:pt x="12212" y="4051"/>
                  </a:lnTo>
                  <a:cubicBezTo>
                    <a:pt x="12605" y="3859"/>
                    <a:pt x="12950" y="3648"/>
                    <a:pt x="13294" y="3456"/>
                  </a:cubicBezTo>
                  <a:lnTo>
                    <a:pt x="14475" y="2880"/>
                  </a:lnTo>
                  <a:lnTo>
                    <a:pt x="15065" y="2592"/>
                  </a:lnTo>
                  <a:lnTo>
                    <a:pt x="15705" y="2304"/>
                  </a:lnTo>
                  <a:lnTo>
                    <a:pt x="16443" y="1958"/>
                  </a:lnTo>
                  <a:lnTo>
                    <a:pt x="16640" y="3341"/>
                  </a:lnTo>
                  <a:lnTo>
                    <a:pt x="21511" y="0"/>
                  </a:lnTo>
                  <a:close/>
                </a:path>
              </a:pathLst>
            </a:custGeom>
            <a:solidFill>
              <a:srgbClr val="F1C232"/>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g2d28997a2f8_0_0"/>
            <p:cNvSpPr/>
            <p:nvPr/>
          </p:nvSpPr>
          <p:spPr>
            <a:xfrm>
              <a:off x="3513864" y="4038123"/>
              <a:ext cx="1717308" cy="1318950"/>
            </a:xfrm>
            <a:custGeom>
              <a:avLst/>
              <a:gdLst/>
              <a:ahLst/>
              <a:cxnLst/>
              <a:rect l="l" t="t" r="r" b="b"/>
              <a:pathLst>
                <a:path w="21600" h="21600" extrusionOk="0">
                  <a:moveTo>
                    <a:pt x="17970" y="7625"/>
                  </a:moveTo>
                  <a:cubicBezTo>
                    <a:pt x="16545" y="9916"/>
                    <a:pt x="14875" y="11974"/>
                    <a:pt x="13049" y="13714"/>
                  </a:cubicBezTo>
                  <a:cubicBezTo>
                    <a:pt x="11223" y="15453"/>
                    <a:pt x="9219" y="16874"/>
                    <a:pt x="7081" y="17918"/>
                  </a:cubicBezTo>
                  <a:cubicBezTo>
                    <a:pt x="5812" y="18556"/>
                    <a:pt x="4520" y="19049"/>
                    <a:pt x="3184" y="19425"/>
                  </a:cubicBezTo>
                  <a:lnTo>
                    <a:pt x="4097" y="17657"/>
                  </a:lnTo>
                  <a:lnTo>
                    <a:pt x="0" y="20034"/>
                  </a:lnTo>
                  <a:lnTo>
                    <a:pt x="4320" y="21600"/>
                  </a:lnTo>
                  <a:lnTo>
                    <a:pt x="3207" y="20034"/>
                  </a:lnTo>
                  <a:cubicBezTo>
                    <a:pt x="4609" y="19889"/>
                    <a:pt x="6012" y="19541"/>
                    <a:pt x="7348" y="18991"/>
                  </a:cubicBezTo>
                  <a:cubicBezTo>
                    <a:pt x="9620" y="18121"/>
                    <a:pt x="11780" y="16700"/>
                    <a:pt x="13695" y="14874"/>
                  </a:cubicBezTo>
                  <a:cubicBezTo>
                    <a:pt x="15610" y="13047"/>
                    <a:pt x="17302" y="10814"/>
                    <a:pt x="18661" y="8292"/>
                  </a:cubicBezTo>
                  <a:cubicBezTo>
                    <a:pt x="20019" y="5770"/>
                    <a:pt x="21043" y="2957"/>
                    <a:pt x="21600" y="0"/>
                  </a:cubicBezTo>
                  <a:cubicBezTo>
                    <a:pt x="20598" y="2754"/>
                    <a:pt x="19418" y="5306"/>
                    <a:pt x="17970" y="7625"/>
                  </a:cubicBezTo>
                  <a:close/>
                </a:path>
              </a:pathLst>
            </a:custGeom>
            <a:solidFill>
              <a:srgbClr val="38761D"/>
            </a:solidFill>
            <a:ln>
              <a:noFill/>
            </a:ln>
          </p:spPr>
          <p:txBody>
            <a:bodyPr spcFirstLastPara="1" wrap="square" lIns="38100" tIns="38100" rIns="38100" bIns="381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g2d28997a2f8_0_0"/>
            <p:cNvSpPr txBox="1"/>
            <p:nvPr/>
          </p:nvSpPr>
          <p:spPr>
            <a:xfrm>
              <a:off x="2820181" y="1885543"/>
              <a:ext cx="1364700" cy="771300"/>
            </a:xfrm>
            <a:prstGeom prst="rect">
              <a:avLst/>
            </a:prstGeom>
            <a:noFill/>
            <a:ln>
              <a:noFill/>
            </a:ln>
          </p:spPr>
          <p:txBody>
            <a:bodyPr spcFirstLastPara="1" wrap="square" lIns="91425" tIns="45700" rIns="91425" bIns="45700" anchor="ctr" anchorCtr="0">
              <a:spAutoFit/>
            </a:bodyPr>
            <a:lstStyle/>
            <a:p>
              <a:pPr marL="0" lvl="0" indent="0" algn="ctr" rtl="0">
                <a:spcBef>
                  <a:spcPts val="0"/>
                </a:spcBef>
                <a:spcAft>
                  <a:spcPts val="0"/>
                </a:spcAft>
                <a:buSzPts val="2400"/>
                <a:buNone/>
              </a:pPr>
              <a:r>
                <a:rPr lang="en-US" sz="2400" b="1">
                  <a:solidFill>
                    <a:schemeClr val="lt1"/>
                  </a:solidFill>
                </a:rPr>
                <a:t>1</a:t>
              </a:r>
              <a:endParaRPr sz="2400" b="1">
                <a:solidFill>
                  <a:schemeClr val="lt1"/>
                </a:solidFill>
              </a:endParaRPr>
            </a:p>
            <a:p>
              <a:pPr marL="0" lvl="0" indent="0" algn="ctr" rtl="0">
                <a:spcBef>
                  <a:spcPts val="0"/>
                </a:spcBef>
                <a:spcAft>
                  <a:spcPts val="0"/>
                </a:spcAft>
                <a:buClr>
                  <a:schemeClr val="dk1"/>
                </a:buClr>
                <a:buSzPts val="2400"/>
                <a:buFont typeface="Arial"/>
                <a:buNone/>
              </a:pPr>
              <a:r>
                <a:rPr lang="en-US" sz="2400" b="1">
                  <a:solidFill>
                    <a:schemeClr val="lt1"/>
                  </a:solidFill>
                </a:rPr>
                <a:t>院系所</a:t>
              </a:r>
              <a:endParaRPr sz="2400" b="1">
                <a:solidFill>
                  <a:schemeClr val="lt1"/>
                </a:solidFill>
              </a:endParaRPr>
            </a:p>
            <a:p>
              <a:pPr marL="0" lvl="0" indent="0" algn="ctr" rtl="0">
                <a:spcBef>
                  <a:spcPts val="0"/>
                </a:spcBef>
                <a:spcAft>
                  <a:spcPts val="0"/>
                </a:spcAft>
                <a:buClr>
                  <a:schemeClr val="dk1"/>
                </a:buClr>
                <a:buFont typeface="Arial"/>
                <a:buNone/>
              </a:pPr>
              <a:r>
                <a:rPr lang="en-US" sz="2400" b="1">
                  <a:solidFill>
                    <a:schemeClr val="lt1"/>
                  </a:solidFill>
                </a:rPr>
                <a:t>課程盤點</a:t>
              </a:r>
              <a:endParaRPr sz="3200" b="1">
                <a:solidFill>
                  <a:srgbClr val="FFFFFF"/>
                </a:solidFill>
                <a:latin typeface="Calibri"/>
                <a:ea typeface="Calibri"/>
                <a:cs typeface="Calibri"/>
                <a:sym typeface="Calibri"/>
              </a:endParaRPr>
            </a:p>
          </p:txBody>
        </p:sp>
        <p:sp>
          <p:nvSpPr>
            <p:cNvPr id="200" name="Google Shape;200;g2d28997a2f8_0_0"/>
            <p:cNvSpPr txBox="1"/>
            <p:nvPr/>
          </p:nvSpPr>
          <p:spPr>
            <a:xfrm>
              <a:off x="3830049" y="2482953"/>
              <a:ext cx="1441500" cy="1008600"/>
            </a:xfrm>
            <a:prstGeom prst="rect">
              <a:avLst/>
            </a:prstGeom>
            <a:noFill/>
            <a:ln>
              <a:noFill/>
            </a:ln>
          </p:spPr>
          <p:txBody>
            <a:bodyPr spcFirstLastPara="1" wrap="square" lIns="91425" tIns="45700" rIns="91425" bIns="45700" anchor="ctr" anchorCtr="0">
              <a:spAutoFit/>
            </a:bodyPr>
            <a:lstStyle/>
            <a:p>
              <a:pPr marL="0" lvl="0" indent="0" algn="ctr" rtl="0">
                <a:spcBef>
                  <a:spcPts val="0"/>
                </a:spcBef>
                <a:spcAft>
                  <a:spcPts val="0"/>
                </a:spcAft>
                <a:buSzPts val="2400"/>
                <a:buNone/>
              </a:pPr>
              <a:r>
                <a:rPr lang="en-US" sz="2400" b="1">
                  <a:solidFill>
                    <a:schemeClr val="lt1"/>
                  </a:solidFill>
                </a:rPr>
                <a:t>2</a:t>
              </a:r>
              <a:endParaRPr sz="2400" b="1">
                <a:solidFill>
                  <a:schemeClr val="lt1"/>
                </a:solidFill>
              </a:endParaRPr>
            </a:p>
            <a:p>
              <a:pPr marL="0" lvl="0" indent="0" algn="ctr" rtl="0">
                <a:spcBef>
                  <a:spcPts val="0"/>
                </a:spcBef>
                <a:spcAft>
                  <a:spcPts val="0"/>
                </a:spcAft>
                <a:buSzPts val="2400"/>
                <a:buNone/>
              </a:pPr>
              <a:r>
                <a:rPr lang="en-US" sz="2400" b="1">
                  <a:solidFill>
                    <a:schemeClr val="lt1"/>
                  </a:solidFill>
                </a:rPr>
                <a:t>分領域</a:t>
              </a:r>
              <a:endParaRPr sz="2400" b="1">
                <a:solidFill>
                  <a:schemeClr val="lt1"/>
                </a:solidFill>
              </a:endParaRPr>
            </a:p>
            <a:p>
              <a:pPr marL="0" lvl="0" indent="0" algn="ctr" rtl="0">
                <a:spcBef>
                  <a:spcPts val="0"/>
                </a:spcBef>
                <a:spcAft>
                  <a:spcPts val="0"/>
                </a:spcAft>
                <a:buSzPts val="2400"/>
                <a:buNone/>
              </a:pPr>
              <a:r>
                <a:rPr lang="en-US" sz="2400" b="1">
                  <a:solidFill>
                    <a:schemeClr val="lt1"/>
                  </a:solidFill>
                </a:rPr>
                <a:t>提出</a:t>
              </a:r>
              <a:endParaRPr sz="2400" b="1">
                <a:solidFill>
                  <a:schemeClr val="lt1"/>
                </a:solidFill>
              </a:endParaRPr>
            </a:p>
            <a:p>
              <a:pPr marL="0" lvl="0" indent="0" algn="ctr" rtl="0">
                <a:spcBef>
                  <a:spcPts val="0"/>
                </a:spcBef>
                <a:spcAft>
                  <a:spcPts val="0"/>
                </a:spcAft>
                <a:buClr>
                  <a:schemeClr val="dk1"/>
                </a:buClr>
                <a:buSzPts val="2400"/>
                <a:buFont typeface="Arial"/>
                <a:buNone/>
              </a:pPr>
              <a:r>
                <a:rPr lang="en-US" sz="2400" b="1">
                  <a:solidFill>
                    <a:schemeClr val="lt1"/>
                  </a:solidFill>
                </a:rPr>
                <a:t>開課需求</a:t>
              </a:r>
              <a:endParaRPr/>
            </a:p>
          </p:txBody>
        </p:sp>
        <p:sp>
          <p:nvSpPr>
            <p:cNvPr id="201" name="Google Shape;201;g2d28997a2f8_0_0"/>
            <p:cNvSpPr txBox="1"/>
            <p:nvPr/>
          </p:nvSpPr>
          <p:spPr>
            <a:xfrm>
              <a:off x="3531580" y="3814570"/>
              <a:ext cx="1131600" cy="771300"/>
            </a:xfrm>
            <a:prstGeom prst="rect">
              <a:avLst/>
            </a:prstGeom>
            <a:noFill/>
            <a:ln>
              <a:noFill/>
            </a:ln>
          </p:spPr>
          <p:txBody>
            <a:bodyPr spcFirstLastPara="1" wrap="square" lIns="91425" tIns="45700" rIns="91425" bIns="45700" anchor="ctr" anchorCtr="0">
              <a:spAutoFit/>
            </a:bodyPr>
            <a:lstStyle/>
            <a:p>
              <a:pPr marL="0" lvl="0" indent="0" algn="ctr" rtl="0">
                <a:spcBef>
                  <a:spcPts val="0"/>
                </a:spcBef>
                <a:spcAft>
                  <a:spcPts val="0"/>
                </a:spcAft>
                <a:buSzPts val="2400"/>
                <a:buNone/>
              </a:pPr>
              <a:r>
                <a:rPr lang="en-US" sz="2400" b="1">
                  <a:solidFill>
                    <a:schemeClr val="lt1"/>
                  </a:solidFill>
                </a:rPr>
                <a:t>3</a:t>
              </a:r>
              <a:endParaRPr sz="2400" b="1">
                <a:solidFill>
                  <a:schemeClr val="lt1"/>
                </a:solidFill>
              </a:endParaRPr>
            </a:p>
            <a:p>
              <a:pPr marL="0" lvl="0" indent="0" algn="ctr" rtl="0">
                <a:spcBef>
                  <a:spcPts val="0"/>
                </a:spcBef>
                <a:spcAft>
                  <a:spcPts val="0"/>
                </a:spcAft>
                <a:buSzPts val="2400"/>
                <a:buNone/>
              </a:pPr>
              <a:r>
                <a:rPr lang="en-US" sz="2400" b="1">
                  <a:solidFill>
                    <a:schemeClr val="lt1"/>
                  </a:solidFill>
                </a:rPr>
                <a:t>籌組發展</a:t>
              </a:r>
              <a:endParaRPr sz="2400" b="1">
                <a:solidFill>
                  <a:schemeClr val="lt1"/>
                </a:solidFill>
              </a:endParaRPr>
            </a:p>
            <a:p>
              <a:pPr marL="0" lvl="0" indent="0" algn="ctr" rtl="0">
                <a:spcBef>
                  <a:spcPts val="0"/>
                </a:spcBef>
                <a:spcAft>
                  <a:spcPts val="0"/>
                </a:spcAft>
                <a:buSzPts val="2400"/>
                <a:buNone/>
              </a:pPr>
              <a:r>
                <a:rPr lang="en-US" sz="2400" b="1">
                  <a:solidFill>
                    <a:schemeClr val="lt1"/>
                  </a:solidFill>
                </a:rPr>
                <a:t>課綱教師</a:t>
              </a:r>
              <a:endParaRPr sz="3200" b="1">
                <a:solidFill>
                  <a:srgbClr val="7F7F7F"/>
                </a:solidFill>
                <a:latin typeface="Calibri"/>
                <a:ea typeface="Calibri"/>
                <a:cs typeface="Calibri"/>
                <a:sym typeface="Calibri"/>
              </a:endParaRPr>
            </a:p>
          </p:txBody>
        </p:sp>
        <p:sp>
          <p:nvSpPr>
            <p:cNvPr id="202" name="Google Shape;202;g2d28997a2f8_0_0"/>
            <p:cNvSpPr txBox="1"/>
            <p:nvPr/>
          </p:nvSpPr>
          <p:spPr>
            <a:xfrm>
              <a:off x="2305663" y="3814570"/>
              <a:ext cx="1140900" cy="771300"/>
            </a:xfrm>
            <a:prstGeom prst="rect">
              <a:avLst/>
            </a:prstGeom>
            <a:noFill/>
            <a:ln>
              <a:noFill/>
            </a:ln>
          </p:spPr>
          <p:txBody>
            <a:bodyPr spcFirstLastPara="1" wrap="square" lIns="91425" tIns="45700" rIns="91425" bIns="45700" anchor="ctr" anchorCtr="0">
              <a:spAutoFit/>
            </a:bodyPr>
            <a:lstStyle/>
            <a:p>
              <a:pPr marL="0" lvl="0" indent="0" algn="ctr" rtl="0">
                <a:spcBef>
                  <a:spcPts val="0"/>
                </a:spcBef>
                <a:spcAft>
                  <a:spcPts val="0"/>
                </a:spcAft>
                <a:buNone/>
              </a:pPr>
              <a:r>
                <a:rPr lang="en-US" sz="2400" b="1">
                  <a:solidFill>
                    <a:schemeClr val="lt1"/>
                  </a:solidFill>
                </a:rPr>
                <a:t>4</a:t>
              </a:r>
              <a:endParaRPr sz="2400" b="1">
                <a:solidFill>
                  <a:schemeClr val="lt1"/>
                </a:solidFill>
              </a:endParaRPr>
            </a:p>
            <a:p>
              <a:pPr marL="0" lvl="0" indent="0" algn="ctr" rtl="0">
                <a:spcBef>
                  <a:spcPts val="0"/>
                </a:spcBef>
                <a:spcAft>
                  <a:spcPts val="0"/>
                </a:spcAft>
                <a:buClr>
                  <a:schemeClr val="dk1"/>
                </a:buClr>
                <a:buFont typeface="Arial"/>
                <a:buNone/>
              </a:pPr>
              <a:r>
                <a:rPr lang="en-US" sz="2400" b="1">
                  <a:solidFill>
                    <a:schemeClr val="lt1"/>
                  </a:solidFill>
                </a:rPr>
                <a:t>研發</a:t>
              </a:r>
              <a:endParaRPr>
                <a:solidFill>
                  <a:schemeClr val="dk1"/>
                </a:solidFill>
              </a:endParaRPr>
            </a:p>
            <a:p>
              <a:pPr marL="0" lvl="0" indent="0" algn="ctr" rtl="0">
                <a:spcBef>
                  <a:spcPts val="0"/>
                </a:spcBef>
                <a:spcAft>
                  <a:spcPts val="0"/>
                </a:spcAft>
                <a:buSzPts val="2400"/>
                <a:buNone/>
              </a:pPr>
              <a:r>
                <a:rPr lang="en-US" sz="2400" b="1">
                  <a:solidFill>
                    <a:schemeClr val="lt1"/>
                  </a:solidFill>
                </a:rPr>
                <a:t>ESAP課綱</a:t>
              </a:r>
              <a:endParaRPr sz="3200" b="1">
                <a:solidFill>
                  <a:srgbClr val="7F7F7F"/>
                </a:solidFill>
                <a:latin typeface="Calibri"/>
                <a:ea typeface="Calibri"/>
                <a:cs typeface="Calibri"/>
                <a:sym typeface="Calibri"/>
              </a:endParaRPr>
            </a:p>
          </p:txBody>
        </p:sp>
        <p:sp>
          <p:nvSpPr>
            <p:cNvPr id="203" name="Google Shape;203;g2d28997a2f8_0_0"/>
            <p:cNvSpPr txBox="1"/>
            <p:nvPr/>
          </p:nvSpPr>
          <p:spPr>
            <a:xfrm>
              <a:off x="1867406" y="2453707"/>
              <a:ext cx="1319100" cy="969000"/>
            </a:xfrm>
            <a:prstGeom prst="rect">
              <a:avLst/>
            </a:prstGeom>
            <a:noFill/>
            <a:ln>
              <a:noFill/>
            </a:ln>
          </p:spPr>
          <p:txBody>
            <a:bodyPr spcFirstLastPara="1" wrap="square" lIns="91425" tIns="45700" rIns="91425" bIns="45700" anchor="ctr" anchorCtr="0">
              <a:spAutoFit/>
            </a:bodyPr>
            <a:lstStyle/>
            <a:p>
              <a:pPr marL="0" lvl="0" indent="0" algn="ctr" rtl="0">
                <a:spcBef>
                  <a:spcPts val="0"/>
                </a:spcBef>
                <a:spcAft>
                  <a:spcPts val="0"/>
                </a:spcAft>
                <a:buSzPts val="2400"/>
                <a:buNone/>
              </a:pPr>
              <a:r>
                <a:rPr lang="en-US" sz="2400" b="1">
                  <a:solidFill>
                    <a:schemeClr val="lt1"/>
                  </a:solidFill>
                </a:rPr>
                <a:t>5</a:t>
              </a:r>
              <a:endParaRPr sz="2400" b="1">
                <a:solidFill>
                  <a:schemeClr val="lt1"/>
                </a:solidFill>
              </a:endParaRPr>
            </a:p>
            <a:p>
              <a:pPr marL="0" lvl="0" indent="0" algn="ctr" rtl="0">
                <a:spcBef>
                  <a:spcPts val="0"/>
                </a:spcBef>
                <a:spcAft>
                  <a:spcPts val="0"/>
                </a:spcAft>
                <a:buClr>
                  <a:schemeClr val="dk1"/>
                </a:buClr>
                <a:buSzPts val="2400"/>
                <a:buFont typeface="Arial"/>
                <a:buNone/>
              </a:pPr>
              <a:r>
                <a:rPr lang="en-US" sz="2400" b="1">
                  <a:solidFill>
                    <a:schemeClr val="lt1"/>
                  </a:solidFill>
                </a:rPr>
                <a:t>EMI教學</a:t>
              </a:r>
              <a:endParaRPr sz="2400" b="1">
                <a:solidFill>
                  <a:schemeClr val="lt1"/>
                </a:solidFill>
              </a:endParaRPr>
            </a:p>
            <a:p>
              <a:pPr marL="0" lvl="0" indent="0" algn="ctr" rtl="0">
                <a:spcBef>
                  <a:spcPts val="0"/>
                </a:spcBef>
                <a:spcAft>
                  <a:spcPts val="0"/>
                </a:spcAft>
                <a:buClr>
                  <a:schemeClr val="dk1"/>
                </a:buClr>
                <a:buSzPts val="2400"/>
                <a:buFont typeface="Arial"/>
                <a:buNone/>
              </a:pPr>
              <a:r>
                <a:rPr lang="en-US" sz="2400" b="1">
                  <a:solidFill>
                    <a:schemeClr val="lt1"/>
                  </a:solidFill>
                </a:rPr>
                <a:t>資源中心</a:t>
              </a:r>
              <a:endParaRPr sz="2400" b="1">
                <a:solidFill>
                  <a:schemeClr val="lt1"/>
                </a:solidFill>
              </a:endParaRPr>
            </a:p>
            <a:p>
              <a:pPr marL="0" lvl="0" indent="0" algn="ctr" rtl="0">
                <a:spcBef>
                  <a:spcPts val="0"/>
                </a:spcBef>
                <a:spcAft>
                  <a:spcPts val="0"/>
                </a:spcAft>
                <a:buClr>
                  <a:schemeClr val="dk1"/>
                </a:buClr>
                <a:buSzPts val="2400"/>
                <a:buFont typeface="Arial"/>
                <a:buNone/>
              </a:pPr>
              <a:r>
                <a:rPr lang="en-US" sz="2000" b="1">
                  <a:solidFill>
                    <a:schemeClr val="lt1"/>
                  </a:solidFill>
                </a:rPr>
                <a:t>(ESAP資料庫)</a:t>
              </a:r>
              <a:endParaRPr sz="2800" b="1">
                <a:solidFill>
                  <a:schemeClr val="lt1"/>
                </a:solidFill>
                <a:latin typeface="Calibri"/>
                <a:ea typeface="Calibri"/>
                <a:cs typeface="Calibri"/>
                <a:sym typeface="Calibri"/>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5AC3A2F2-E468-4A0F-B79B-7EEA36EEE0B8}"/>
              </a:ext>
            </a:extLst>
          </p:cNvPr>
          <p:cNvPicPr>
            <a:picLocks noChangeAspect="1"/>
          </p:cNvPicPr>
          <p:nvPr/>
        </p:nvPicPr>
        <p:blipFill>
          <a:blip r:embed="rId2"/>
          <a:stretch>
            <a:fillRect/>
          </a:stretch>
        </p:blipFill>
        <p:spPr>
          <a:xfrm>
            <a:off x="434235" y="1313344"/>
            <a:ext cx="11431595" cy="3801005"/>
          </a:xfrm>
          <a:prstGeom prst="rect">
            <a:avLst/>
          </a:prstGeom>
        </p:spPr>
      </p:pic>
      <p:sp>
        <p:nvSpPr>
          <p:cNvPr id="4" name="Google Shape;184;g2d28997a2f8_0_0">
            <a:extLst>
              <a:ext uri="{FF2B5EF4-FFF2-40B4-BE49-F238E27FC236}">
                <a16:creationId xmlns:a16="http://schemas.microsoft.com/office/drawing/2014/main" id="{900D069E-783A-4AE0-A09A-ED643541ECFE}"/>
              </a:ext>
            </a:extLst>
          </p:cNvPr>
          <p:cNvSpPr/>
          <p:nvPr/>
        </p:nvSpPr>
        <p:spPr>
          <a:xfrm>
            <a:off x="-1226820" y="-1346917"/>
            <a:ext cx="2453700" cy="2453700"/>
          </a:xfrm>
          <a:prstGeom prst="ellipse">
            <a:avLst/>
          </a:prstGeom>
          <a:solidFill>
            <a:srgbClr val="48A2A0">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 name="Google Shape;185;g2d28997a2f8_0_0">
            <a:extLst>
              <a:ext uri="{FF2B5EF4-FFF2-40B4-BE49-F238E27FC236}">
                <a16:creationId xmlns:a16="http://schemas.microsoft.com/office/drawing/2014/main" id="{0E3E19C6-A165-42CB-A3E6-40779D552465}"/>
              </a:ext>
            </a:extLst>
          </p:cNvPr>
          <p:cNvSpPr/>
          <p:nvPr/>
        </p:nvSpPr>
        <p:spPr>
          <a:xfrm>
            <a:off x="434235" y="314138"/>
            <a:ext cx="792600" cy="792600"/>
          </a:xfrm>
          <a:prstGeom prst="ellipse">
            <a:avLst/>
          </a:prstGeom>
          <a:solidFill>
            <a:srgbClr val="6C92C0">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 name="Google Shape;186;g2d28997a2f8_0_0">
            <a:extLst>
              <a:ext uri="{FF2B5EF4-FFF2-40B4-BE49-F238E27FC236}">
                <a16:creationId xmlns:a16="http://schemas.microsoft.com/office/drawing/2014/main" id="{D6803F83-6A70-41B8-AEF7-4B1C8946DC50}"/>
              </a:ext>
            </a:extLst>
          </p:cNvPr>
          <p:cNvSpPr/>
          <p:nvPr/>
        </p:nvSpPr>
        <p:spPr>
          <a:xfrm>
            <a:off x="1344024" y="448350"/>
            <a:ext cx="3532775"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altLang="zh-TW" sz="3200" b="1" dirty="0">
                <a:solidFill>
                  <a:srgbClr val="3F3F3F"/>
                </a:solidFill>
              </a:rPr>
              <a:t>EMI</a:t>
            </a:r>
            <a:r>
              <a:rPr lang="zh-TW" altLang="en-US" sz="3200" b="1" dirty="0">
                <a:solidFill>
                  <a:srgbClr val="3F3F3F"/>
                </a:solidFill>
              </a:rPr>
              <a:t> 教師培訓課程</a:t>
            </a:r>
            <a:endParaRPr sz="3200" b="1" dirty="0">
              <a:solidFill>
                <a:srgbClr val="3F3F3F"/>
              </a:solidFill>
            </a:endParaRPr>
          </a:p>
        </p:txBody>
      </p:sp>
    </p:spTree>
    <p:extLst>
      <p:ext uri="{BB962C8B-B14F-4D97-AF65-F5344CB8AC3E}">
        <p14:creationId xmlns:p14="http://schemas.microsoft.com/office/powerpoint/2010/main" val="382609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184;g2d28997a2f8_0_0">
            <a:extLst>
              <a:ext uri="{FF2B5EF4-FFF2-40B4-BE49-F238E27FC236}">
                <a16:creationId xmlns:a16="http://schemas.microsoft.com/office/drawing/2014/main" id="{900D069E-783A-4AE0-A09A-ED643541ECFE}"/>
              </a:ext>
            </a:extLst>
          </p:cNvPr>
          <p:cNvSpPr/>
          <p:nvPr/>
        </p:nvSpPr>
        <p:spPr>
          <a:xfrm>
            <a:off x="-1226820" y="-1346917"/>
            <a:ext cx="2453700" cy="2453700"/>
          </a:xfrm>
          <a:prstGeom prst="ellipse">
            <a:avLst/>
          </a:prstGeom>
          <a:solidFill>
            <a:srgbClr val="48A2A0">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5" name="Google Shape;185;g2d28997a2f8_0_0">
            <a:extLst>
              <a:ext uri="{FF2B5EF4-FFF2-40B4-BE49-F238E27FC236}">
                <a16:creationId xmlns:a16="http://schemas.microsoft.com/office/drawing/2014/main" id="{0E3E19C6-A165-42CB-A3E6-40779D552465}"/>
              </a:ext>
            </a:extLst>
          </p:cNvPr>
          <p:cNvSpPr/>
          <p:nvPr/>
        </p:nvSpPr>
        <p:spPr>
          <a:xfrm>
            <a:off x="434235" y="314138"/>
            <a:ext cx="792600" cy="792600"/>
          </a:xfrm>
          <a:prstGeom prst="ellipse">
            <a:avLst/>
          </a:prstGeom>
          <a:solidFill>
            <a:srgbClr val="6C92C0">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 name="Google Shape;186;g2d28997a2f8_0_0">
            <a:extLst>
              <a:ext uri="{FF2B5EF4-FFF2-40B4-BE49-F238E27FC236}">
                <a16:creationId xmlns:a16="http://schemas.microsoft.com/office/drawing/2014/main" id="{D6803F83-6A70-41B8-AEF7-4B1C8946DC50}"/>
              </a:ext>
            </a:extLst>
          </p:cNvPr>
          <p:cNvSpPr/>
          <p:nvPr/>
        </p:nvSpPr>
        <p:spPr>
          <a:xfrm>
            <a:off x="1344024" y="448350"/>
            <a:ext cx="3532775"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zh-TW" altLang="en-US" sz="3200" b="1" dirty="0">
                <a:solidFill>
                  <a:srgbClr val="3F3F3F"/>
                </a:solidFill>
              </a:rPr>
              <a:t>跨學群觀課社群</a:t>
            </a:r>
            <a:endParaRPr sz="3200" b="1" dirty="0">
              <a:solidFill>
                <a:srgbClr val="3F3F3F"/>
              </a:solidFill>
            </a:endParaRPr>
          </a:p>
        </p:txBody>
      </p:sp>
      <p:pic>
        <p:nvPicPr>
          <p:cNvPr id="9" name="圖片 8">
            <a:extLst>
              <a:ext uri="{FF2B5EF4-FFF2-40B4-BE49-F238E27FC236}">
                <a16:creationId xmlns:a16="http://schemas.microsoft.com/office/drawing/2014/main" id="{A00231B6-6960-4B48-B144-9BAEFE43C969}"/>
              </a:ext>
            </a:extLst>
          </p:cNvPr>
          <p:cNvPicPr>
            <a:picLocks noChangeAspect="1"/>
          </p:cNvPicPr>
          <p:nvPr/>
        </p:nvPicPr>
        <p:blipFill>
          <a:blip r:embed="rId2"/>
          <a:stretch>
            <a:fillRect/>
          </a:stretch>
        </p:blipFill>
        <p:spPr>
          <a:xfrm>
            <a:off x="432597" y="1552313"/>
            <a:ext cx="11326806" cy="3753374"/>
          </a:xfrm>
          <a:prstGeom prst="rect">
            <a:avLst/>
          </a:prstGeom>
        </p:spPr>
      </p:pic>
    </p:spTree>
    <p:extLst>
      <p:ext uri="{BB962C8B-B14F-4D97-AF65-F5344CB8AC3E}">
        <p14:creationId xmlns:p14="http://schemas.microsoft.com/office/powerpoint/2010/main" val="1004287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8"/>
          <p:cNvSpPr/>
          <p:nvPr/>
        </p:nvSpPr>
        <p:spPr>
          <a:xfrm>
            <a:off x="2503251" y="-762034"/>
            <a:ext cx="15415098" cy="15415098"/>
          </a:xfrm>
          <a:prstGeom prst="ellipse">
            <a:avLst/>
          </a:prstGeom>
          <a:solidFill>
            <a:srgbClr val="6C92C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209" name="Google Shape;209;p8"/>
          <p:cNvSpPr/>
          <p:nvPr/>
        </p:nvSpPr>
        <p:spPr>
          <a:xfrm>
            <a:off x="-1420238" y="-2632954"/>
            <a:ext cx="7846979" cy="7846979"/>
          </a:xfrm>
          <a:prstGeom prst="ellipse">
            <a:avLst/>
          </a:prstGeom>
          <a:solidFill>
            <a:srgbClr val="48A2A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Arial"/>
              <a:ea typeface="Arial"/>
              <a:cs typeface="Arial"/>
              <a:sym typeface="Arial"/>
            </a:endParaRPr>
          </a:p>
        </p:txBody>
      </p:sp>
      <p:sp>
        <p:nvSpPr>
          <p:cNvPr id="210" name="Google Shape;210;p8"/>
          <p:cNvSpPr txBox="1"/>
          <p:nvPr/>
        </p:nvSpPr>
        <p:spPr>
          <a:xfrm>
            <a:off x="6857025" y="5214025"/>
            <a:ext cx="43236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US" sz="4000" b="1" i="0" u="none" strike="noStrike" cap="none" dirty="0" err="1">
                <a:solidFill>
                  <a:schemeClr val="lt1"/>
                </a:solidFill>
                <a:latin typeface="Arial"/>
                <a:ea typeface="Arial"/>
                <a:cs typeface="Arial"/>
                <a:sym typeface="Arial"/>
              </a:rPr>
              <a:t>報告結束感謝聆聽</a:t>
            </a:r>
            <a:endParaRPr sz="4000" b="1" i="0" u="none" strike="noStrike" cap="none" dirty="0">
              <a:solidFill>
                <a:schemeClr val="lt1"/>
              </a:solidFill>
              <a:latin typeface="Arial"/>
              <a:ea typeface="Arial"/>
              <a:cs typeface="Arial"/>
              <a:sym typeface="Arial"/>
            </a:endParaRPr>
          </a:p>
        </p:txBody>
      </p:sp>
      <p:cxnSp>
        <p:nvCxnSpPr>
          <p:cNvPr id="211" name="Google Shape;211;p8"/>
          <p:cNvCxnSpPr/>
          <p:nvPr/>
        </p:nvCxnSpPr>
        <p:spPr>
          <a:xfrm>
            <a:off x="6970575" y="5921900"/>
            <a:ext cx="4039200" cy="0"/>
          </a:xfrm>
          <a:prstGeom prst="straightConnector1">
            <a:avLst/>
          </a:prstGeom>
          <a:noFill/>
          <a:ln w="38100" cap="flat" cmpd="sng">
            <a:solidFill>
              <a:schemeClr val="lt1"/>
            </a:solidFill>
            <a:prstDash val="solid"/>
            <a:miter lim="800000"/>
            <a:headEnd type="none" w="sm" len="sm"/>
            <a:tailEnd type="none" w="sm" len="sm"/>
          </a:ln>
        </p:spPr>
      </p:cxnSp>
      <p:pic>
        <p:nvPicPr>
          <p:cNvPr id="212" name="Google Shape;212;p8"/>
          <p:cNvPicPr preferRelativeResize="0"/>
          <p:nvPr/>
        </p:nvPicPr>
        <p:blipFill rotWithShape="1">
          <a:blip r:embed="rId3">
            <a:alphaModFix/>
          </a:blip>
          <a:srcRect l="19875" t="40090" r="22695" b="41736"/>
          <a:stretch/>
        </p:blipFill>
        <p:spPr>
          <a:xfrm>
            <a:off x="8503063" y="6118625"/>
            <a:ext cx="2506724" cy="634326"/>
          </a:xfrm>
          <a:prstGeom prst="rect">
            <a:avLst/>
          </a:prstGeom>
          <a:noFill/>
          <a:ln>
            <a:noFill/>
          </a:ln>
        </p:spPr>
      </p:pic>
      <p:sp>
        <p:nvSpPr>
          <p:cNvPr id="2" name="文字方塊 1">
            <a:extLst>
              <a:ext uri="{FF2B5EF4-FFF2-40B4-BE49-F238E27FC236}">
                <a16:creationId xmlns:a16="http://schemas.microsoft.com/office/drawing/2014/main" id="{BCD51E87-2644-429B-93B2-1D3D01A2F0D4}"/>
              </a:ext>
            </a:extLst>
          </p:cNvPr>
          <p:cNvSpPr txBox="1"/>
          <p:nvPr/>
        </p:nvSpPr>
        <p:spPr>
          <a:xfrm>
            <a:off x="3629891" y="2939579"/>
            <a:ext cx="4493538" cy="830997"/>
          </a:xfrm>
          <a:prstGeom prst="rect">
            <a:avLst/>
          </a:prstGeom>
          <a:noFill/>
        </p:spPr>
        <p:txBody>
          <a:bodyPr wrap="none" rtlCol="0">
            <a:spAutoFit/>
          </a:bodyPr>
          <a:lstStyle/>
          <a:p>
            <a:r>
              <a:rPr lang="zh-TW" altLang="en-US" sz="4800" b="1" dirty="0">
                <a:solidFill>
                  <a:schemeClr val="bg1"/>
                </a:solidFill>
              </a:rPr>
              <a:t>歡迎討論與指教</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1;p3">
            <a:extLst>
              <a:ext uri="{FF2B5EF4-FFF2-40B4-BE49-F238E27FC236}">
                <a16:creationId xmlns:a16="http://schemas.microsoft.com/office/drawing/2014/main" id="{3B2318BB-C434-4101-8FA5-B206114A5516}"/>
              </a:ext>
            </a:extLst>
          </p:cNvPr>
          <p:cNvSpPr/>
          <p:nvPr/>
        </p:nvSpPr>
        <p:spPr>
          <a:xfrm>
            <a:off x="-1226820" y="-1346917"/>
            <a:ext cx="2453640" cy="2453640"/>
          </a:xfrm>
          <a:prstGeom prst="ellipse">
            <a:avLst/>
          </a:prstGeom>
          <a:solidFill>
            <a:srgbClr val="48A2A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 name="Google Shape;62;p3">
            <a:extLst>
              <a:ext uri="{FF2B5EF4-FFF2-40B4-BE49-F238E27FC236}">
                <a16:creationId xmlns:a16="http://schemas.microsoft.com/office/drawing/2014/main" id="{C1E1849B-11C0-4F5C-8AFE-531583E57A40}"/>
              </a:ext>
            </a:extLst>
          </p:cNvPr>
          <p:cNvSpPr/>
          <p:nvPr/>
        </p:nvSpPr>
        <p:spPr>
          <a:xfrm>
            <a:off x="434235" y="314138"/>
            <a:ext cx="792585" cy="792585"/>
          </a:xfrm>
          <a:prstGeom prst="ellipse">
            <a:avLst/>
          </a:prstGeom>
          <a:solidFill>
            <a:srgbClr val="6C92C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pic>
        <p:nvPicPr>
          <p:cNvPr id="5" name="圖片 4">
            <a:extLst>
              <a:ext uri="{FF2B5EF4-FFF2-40B4-BE49-F238E27FC236}">
                <a16:creationId xmlns:a16="http://schemas.microsoft.com/office/drawing/2014/main" id="{3434B881-3D95-40EC-8774-3CE0F98998C2}"/>
              </a:ext>
            </a:extLst>
          </p:cNvPr>
          <p:cNvPicPr>
            <a:picLocks noChangeAspect="1"/>
          </p:cNvPicPr>
          <p:nvPr/>
        </p:nvPicPr>
        <p:blipFill>
          <a:blip r:embed="rId2"/>
          <a:stretch>
            <a:fillRect/>
          </a:stretch>
        </p:blipFill>
        <p:spPr>
          <a:xfrm>
            <a:off x="446898" y="1062731"/>
            <a:ext cx="5247924" cy="5678724"/>
          </a:xfrm>
          <a:prstGeom prst="rect">
            <a:avLst/>
          </a:prstGeom>
        </p:spPr>
      </p:pic>
      <p:pic>
        <p:nvPicPr>
          <p:cNvPr id="7" name="圖片 6">
            <a:extLst>
              <a:ext uri="{FF2B5EF4-FFF2-40B4-BE49-F238E27FC236}">
                <a16:creationId xmlns:a16="http://schemas.microsoft.com/office/drawing/2014/main" id="{8AFD04A1-7F2C-4D39-A6F7-D9EF60DCF695}"/>
              </a:ext>
            </a:extLst>
          </p:cNvPr>
          <p:cNvPicPr>
            <a:picLocks noChangeAspect="1"/>
          </p:cNvPicPr>
          <p:nvPr/>
        </p:nvPicPr>
        <p:blipFill>
          <a:blip r:embed="rId3"/>
          <a:stretch>
            <a:fillRect/>
          </a:stretch>
        </p:blipFill>
        <p:spPr>
          <a:xfrm>
            <a:off x="6096000" y="1062730"/>
            <a:ext cx="5515072" cy="5678725"/>
          </a:xfrm>
          <a:prstGeom prst="rect">
            <a:avLst/>
          </a:prstGeom>
        </p:spPr>
      </p:pic>
      <p:sp>
        <p:nvSpPr>
          <p:cNvPr id="11" name="Google Shape;63;p3">
            <a:extLst>
              <a:ext uri="{FF2B5EF4-FFF2-40B4-BE49-F238E27FC236}">
                <a16:creationId xmlns:a16="http://schemas.microsoft.com/office/drawing/2014/main" id="{F6E89A02-7EF6-4184-9F7A-C270226A7D0A}"/>
              </a:ext>
            </a:extLst>
          </p:cNvPr>
          <p:cNvSpPr/>
          <p:nvPr/>
        </p:nvSpPr>
        <p:spPr>
          <a:xfrm>
            <a:off x="1344024" y="448350"/>
            <a:ext cx="5910215"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zh-TW" altLang="en-US" sz="3200" b="1" i="0" u="none" strike="noStrike" cap="none" dirty="0">
                <a:solidFill>
                  <a:srgbClr val="3F3F3F"/>
                </a:solidFill>
                <a:latin typeface="Microsoft JhengHei"/>
                <a:ea typeface="Microsoft JhengHei"/>
                <a:cs typeface="Microsoft JhengHei"/>
                <a:sym typeface="Microsoft JhengHei"/>
              </a:rPr>
              <a:t>中興大學對</a:t>
            </a:r>
            <a:r>
              <a:rPr lang="en-US" altLang="zh-TW" sz="3200" b="1" i="0" u="none" strike="noStrike" cap="none" dirty="0">
                <a:solidFill>
                  <a:srgbClr val="3F3F3F"/>
                </a:solidFill>
                <a:latin typeface="Microsoft JhengHei"/>
                <a:ea typeface="Microsoft JhengHei"/>
                <a:cs typeface="Microsoft JhengHei"/>
                <a:sym typeface="Microsoft JhengHei"/>
              </a:rPr>
              <a:t>ESAP</a:t>
            </a:r>
            <a:r>
              <a:rPr lang="zh-TW" altLang="en-US" sz="3200" b="1" i="0" u="none" strike="noStrike" cap="none" dirty="0">
                <a:solidFill>
                  <a:srgbClr val="3F3F3F"/>
                </a:solidFill>
                <a:latin typeface="Microsoft JhengHei"/>
                <a:ea typeface="Microsoft JhengHei"/>
                <a:cs typeface="Microsoft JhengHei"/>
                <a:sym typeface="Microsoft JhengHei"/>
              </a:rPr>
              <a:t>的定義</a:t>
            </a:r>
            <a:endParaRPr sz="3200" b="1" i="0" u="none" strike="noStrike" cap="none" dirty="0">
              <a:solidFill>
                <a:srgbClr val="3F3F3F"/>
              </a:solidFill>
              <a:latin typeface="Microsoft JhengHei"/>
              <a:ea typeface="Microsoft JhengHei"/>
              <a:cs typeface="Microsoft JhengHei"/>
              <a:sym typeface="Microsoft JhengHei"/>
            </a:endParaRPr>
          </a:p>
        </p:txBody>
      </p:sp>
      <p:sp>
        <p:nvSpPr>
          <p:cNvPr id="12" name="矩形: 圓角 11">
            <a:extLst>
              <a:ext uri="{FF2B5EF4-FFF2-40B4-BE49-F238E27FC236}">
                <a16:creationId xmlns:a16="http://schemas.microsoft.com/office/drawing/2014/main" id="{017ECCA4-B3D3-4459-8FDB-E90E019515B4}"/>
              </a:ext>
            </a:extLst>
          </p:cNvPr>
          <p:cNvSpPr/>
          <p:nvPr/>
        </p:nvSpPr>
        <p:spPr>
          <a:xfrm>
            <a:off x="9395012" y="1586749"/>
            <a:ext cx="1057835" cy="506505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13802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Google Shape;61;p3">
            <a:extLst>
              <a:ext uri="{FF2B5EF4-FFF2-40B4-BE49-F238E27FC236}">
                <a16:creationId xmlns:a16="http://schemas.microsoft.com/office/drawing/2014/main" id="{A6BA8C07-926D-4BE0-AA68-54A7EA018844}"/>
              </a:ext>
            </a:extLst>
          </p:cNvPr>
          <p:cNvSpPr/>
          <p:nvPr/>
        </p:nvSpPr>
        <p:spPr>
          <a:xfrm>
            <a:off x="-1226820" y="-1346917"/>
            <a:ext cx="2453640" cy="2453640"/>
          </a:xfrm>
          <a:prstGeom prst="ellipse">
            <a:avLst/>
          </a:prstGeom>
          <a:solidFill>
            <a:srgbClr val="48A2A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5" name="Google Shape;62;p3">
            <a:extLst>
              <a:ext uri="{FF2B5EF4-FFF2-40B4-BE49-F238E27FC236}">
                <a16:creationId xmlns:a16="http://schemas.microsoft.com/office/drawing/2014/main" id="{03167878-DC66-4EE9-8D9D-A7F1CB018863}"/>
              </a:ext>
            </a:extLst>
          </p:cNvPr>
          <p:cNvSpPr/>
          <p:nvPr/>
        </p:nvSpPr>
        <p:spPr>
          <a:xfrm>
            <a:off x="434235" y="314138"/>
            <a:ext cx="792585" cy="792585"/>
          </a:xfrm>
          <a:prstGeom prst="ellipse">
            <a:avLst/>
          </a:prstGeom>
          <a:solidFill>
            <a:srgbClr val="6C92C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6" name="Google Shape;63;p3">
            <a:extLst>
              <a:ext uri="{FF2B5EF4-FFF2-40B4-BE49-F238E27FC236}">
                <a16:creationId xmlns:a16="http://schemas.microsoft.com/office/drawing/2014/main" id="{F26C4DBB-4322-49AB-AB25-5AF59F261EE9}"/>
              </a:ext>
            </a:extLst>
          </p:cNvPr>
          <p:cNvSpPr/>
          <p:nvPr/>
        </p:nvSpPr>
        <p:spPr>
          <a:xfrm>
            <a:off x="1344024" y="448350"/>
            <a:ext cx="630287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zh-TW" altLang="en-US" sz="3200" b="1" i="0" u="none" strike="noStrike" cap="none" dirty="0">
                <a:solidFill>
                  <a:srgbClr val="3F3F3F"/>
                </a:solidFill>
                <a:latin typeface="Microsoft JhengHei"/>
                <a:ea typeface="Microsoft JhengHei"/>
                <a:cs typeface="Microsoft JhengHei"/>
                <a:sym typeface="Microsoft JhengHei"/>
              </a:rPr>
              <a:t>中興大學的</a:t>
            </a:r>
            <a:r>
              <a:rPr lang="en-US" altLang="zh-TW" sz="3200" b="1" i="0" u="none" strike="noStrike" cap="none" dirty="0">
                <a:solidFill>
                  <a:srgbClr val="3F3F3F"/>
                </a:solidFill>
                <a:latin typeface="Microsoft JhengHei"/>
                <a:ea typeface="Microsoft JhengHei"/>
                <a:cs typeface="Microsoft JhengHei"/>
                <a:sym typeface="Microsoft JhengHei"/>
              </a:rPr>
              <a:t>ESAP</a:t>
            </a:r>
            <a:r>
              <a:rPr lang="zh-TW" altLang="en-US" sz="3200" b="1" dirty="0">
                <a:solidFill>
                  <a:srgbClr val="3F3F3F"/>
                </a:solidFill>
                <a:latin typeface="Microsoft JhengHei"/>
                <a:ea typeface="Microsoft JhengHei"/>
                <a:cs typeface="Microsoft JhengHei"/>
                <a:sym typeface="Microsoft JhengHei"/>
              </a:rPr>
              <a:t>課綱領域選擇</a:t>
            </a:r>
            <a:endParaRPr sz="3200" b="1" i="0" u="none" strike="noStrike" cap="none" dirty="0">
              <a:solidFill>
                <a:srgbClr val="3F3F3F"/>
              </a:solidFill>
              <a:latin typeface="Microsoft JhengHei"/>
              <a:ea typeface="Microsoft JhengHei"/>
              <a:cs typeface="Microsoft JhengHei"/>
              <a:sym typeface="Microsoft JhengHei"/>
            </a:endParaRPr>
          </a:p>
        </p:txBody>
      </p:sp>
      <p:pic>
        <p:nvPicPr>
          <p:cNvPr id="38" name="圖片 37">
            <a:extLst>
              <a:ext uri="{FF2B5EF4-FFF2-40B4-BE49-F238E27FC236}">
                <a16:creationId xmlns:a16="http://schemas.microsoft.com/office/drawing/2014/main" id="{7BDFFDAF-5E90-400E-91D5-168745708F27}"/>
              </a:ext>
            </a:extLst>
          </p:cNvPr>
          <p:cNvPicPr>
            <a:picLocks noChangeAspect="1"/>
          </p:cNvPicPr>
          <p:nvPr/>
        </p:nvPicPr>
        <p:blipFill>
          <a:blip r:embed="rId2"/>
          <a:stretch>
            <a:fillRect/>
          </a:stretch>
        </p:blipFill>
        <p:spPr>
          <a:xfrm>
            <a:off x="366484" y="1440713"/>
            <a:ext cx="7752528" cy="5135375"/>
          </a:xfrm>
          <a:prstGeom prst="rect">
            <a:avLst/>
          </a:prstGeom>
        </p:spPr>
      </p:pic>
      <p:pic>
        <p:nvPicPr>
          <p:cNvPr id="39" name="圖片 38">
            <a:extLst>
              <a:ext uri="{FF2B5EF4-FFF2-40B4-BE49-F238E27FC236}">
                <a16:creationId xmlns:a16="http://schemas.microsoft.com/office/drawing/2014/main" id="{80079438-E926-437B-8C8B-077C7AC8702C}"/>
              </a:ext>
            </a:extLst>
          </p:cNvPr>
          <p:cNvPicPr>
            <a:picLocks noChangeAspect="1"/>
          </p:cNvPicPr>
          <p:nvPr/>
        </p:nvPicPr>
        <p:blipFill>
          <a:blip r:embed="rId3"/>
          <a:stretch>
            <a:fillRect/>
          </a:stretch>
        </p:blipFill>
        <p:spPr>
          <a:xfrm>
            <a:off x="8257020" y="1921987"/>
            <a:ext cx="3714948" cy="784267"/>
          </a:xfrm>
          <a:prstGeom prst="rect">
            <a:avLst/>
          </a:prstGeom>
        </p:spPr>
      </p:pic>
      <p:pic>
        <p:nvPicPr>
          <p:cNvPr id="40" name="圖片 39">
            <a:extLst>
              <a:ext uri="{FF2B5EF4-FFF2-40B4-BE49-F238E27FC236}">
                <a16:creationId xmlns:a16="http://schemas.microsoft.com/office/drawing/2014/main" id="{1D596489-7BDC-4DE7-A257-73F2A992C5B2}"/>
              </a:ext>
            </a:extLst>
          </p:cNvPr>
          <p:cNvPicPr>
            <a:picLocks noChangeAspect="1"/>
          </p:cNvPicPr>
          <p:nvPr/>
        </p:nvPicPr>
        <p:blipFill>
          <a:blip r:embed="rId4"/>
          <a:stretch>
            <a:fillRect/>
          </a:stretch>
        </p:blipFill>
        <p:spPr>
          <a:xfrm>
            <a:off x="8192365" y="2983994"/>
            <a:ext cx="3143250" cy="1104900"/>
          </a:xfrm>
          <a:prstGeom prst="rect">
            <a:avLst/>
          </a:prstGeom>
        </p:spPr>
      </p:pic>
      <p:pic>
        <p:nvPicPr>
          <p:cNvPr id="41" name="圖片 40">
            <a:extLst>
              <a:ext uri="{FF2B5EF4-FFF2-40B4-BE49-F238E27FC236}">
                <a16:creationId xmlns:a16="http://schemas.microsoft.com/office/drawing/2014/main" id="{222CBE98-74E0-4600-B365-B85BE8565E33}"/>
              </a:ext>
            </a:extLst>
          </p:cNvPr>
          <p:cNvPicPr>
            <a:picLocks noChangeAspect="1"/>
          </p:cNvPicPr>
          <p:nvPr/>
        </p:nvPicPr>
        <p:blipFill>
          <a:blip r:embed="rId5"/>
          <a:stretch>
            <a:fillRect/>
          </a:stretch>
        </p:blipFill>
        <p:spPr>
          <a:xfrm>
            <a:off x="8257020" y="4366634"/>
            <a:ext cx="3353000" cy="704130"/>
          </a:xfrm>
          <a:prstGeom prst="rect">
            <a:avLst/>
          </a:prstGeom>
        </p:spPr>
      </p:pic>
    </p:spTree>
    <p:extLst>
      <p:ext uri="{BB962C8B-B14F-4D97-AF65-F5344CB8AC3E}">
        <p14:creationId xmlns:p14="http://schemas.microsoft.com/office/powerpoint/2010/main" val="2643815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1" name="Google Shape;61;p3"/>
          <p:cNvSpPr/>
          <p:nvPr/>
        </p:nvSpPr>
        <p:spPr>
          <a:xfrm>
            <a:off x="-1226820" y="-1346917"/>
            <a:ext cx="2453640" cy="2453640"/>
          </a:xfrm>
          <a:prstGeom prst="ellipse">
            <a:avLst/>
          </a:prstGeom>
          <a:solidFill>
            <a:srgbClr val="48A2A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 name="Google Shape;62;p3"/>
          <p:cNvSpPr/>
          <p:nvPr/>
        </p:nvSpPr>
        <p:spPr>
          <a:xfrm>
            <a:off x="434235" y="314138"/>
            <a:ext cx="792585" cy="792585"/>
          </a:xfrm>
          <a:prstGeom prst="ellipse">
            <a:avLst/>
          </a:prstGeom>
          <a:solidFill>
            <a:srgbClr val="6C92C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33" name="Google Shape;32;g2d28997a2f8_3_72">
            <a:extLst>
              <a:ext uri="{FF2B5EF4-FFF2-40B4-BE49-F238E27FC236}">
                <a16:creationId xmlns:a16="http://schemas.microsoft.com/office/drawing/2014/main" id="{FD34BD8A-7C6E-4314-8032-BD8A5C1DA1D0}"/>
              </a:ext>
            </a:extLst>
          </p:cNvPr>
          <p:cNvSpPr/>
          <p:nvPr/>
        </p:nvSpPr>
        <p:spPr>
          <a:xfrm>
            <a:off x="1550980" y="513439"/>
            <a:ext cx="4057018" cy="59328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err="1">
                <a:solidFill>
                  <a:srgbClr val="3F3F3F"/>
                </a:solidFill>
                <a:latin typeface="Microsoft JhengHei"/>
                <a:ea typeface="Microsoft JhengHei"/>
                <a:cs typeface="Microsoft JhengHei"/>
                <a:sym typeface="Microsoft JhengHei"/>
              </a:rPr>
              <a:t>本中心規劃發展領域</a:t>
            </a:r>
            <a:endParaRPr sz="3200" b="1" i="0" u="none" strike="noStrike" cap="none" dirty="0">
              <a:solidFill>
                <a:srgbClr val="3F3F3F"/>
              </a:solidFill>
              <a:latin typeface="Microsoft JhengHei"/>
              <a:ea typeface="Microsoft JhengHei"/>
              <a:cs typeface="Microsoft JhengHei"/>
              <a:sym typeface="Microsoft JhengHei"/>
            </a:endParaRPr>
          </a:p>
        </p:txBody>
      </p:sp>
      <p:grpSp>
        <p:nvGrpSpPr>
          <p:cNvPr id="34" name="组合 68">
            <a:extLst>
              <a:ext uri="{FF2B5EF4-FFF2-40B4-BE49-F238E27FC236}">
                <a16:creationId xmlns:a16="http://schemas.microsoft.com/office/drawing/2014/main" id="{D26F07E6-16BE-4AEE-B656-FC43AA1CAC1D}"/>
              </a:ext>
            </a:extLst>
          </p:cNvPr>
          <p:cNvGrpSpPr/>
          <p:nvPr/>
        </p:nvGrpSpPr>
        <p:grpSpPr>
          <a:xfrm>
            <a:off x="1769744" y="1310417"/>
            <a:ext cx="2268000" cy="2070699"/>
            <a:chOff x="1310752" y="3853491"/>
            <a:chExt cx="923662" cy="922314"/>
          </a:xfrm>
          <a:blipFill>
            <a:blip r:embed="rId3"/>
            <a:stretch>
              <a:fillRect/>
            </a:stretch>
          </a:blipFill>
        </p:grpSpPr>
        <p:sp>
          <p:nvSpPr>
            <p:cNvPr id="35" name="椭圆 69">
              <a:extLst>
                <a:ext uri="{FF2B5EF4-FFF2-40B4-BE49-F238E27FC236}">
                  <a16:creationId xmlns:a16="http://schemas.microsoft.com/office/drawing/2014/main" id="{A579B213-663B-4847-AD2F-EA0D8FD98BF2}"/>
                </a:ext>
              </a:extLst>
            </p:cNvPr>
            <p:cNvSpPr/>
            <p:nvPr/>
          </p:nvSpPr>
          <p:spPr>
            <a:xfrm>
              <a:off x="1310752" y="3853491"/>
              <a:ext cx="923662" cy="922314"/>
            </a:xfrm>
            <a:prstGeom prst="ellipse">
              <a:avLst/>
            </a:prstGeom>
            <a:grpFill/>
            <a:ln w="12700" cap="flat" cmpd="sng" algn="ctr">
              <a:solidFill>
                <a:srgbClr val="79B7B5"/>
              </a:solidFill>
              <a:prstDash val="sysDash"/>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宋体" panose="02010600030101010101" pitchFamily="2" charset="-122"/>
                <a:cs typeface="+mn-cs"/>
              </a:endParaRPr>
            </a:p>
          </p:txBody>
        </p:sp>
        <p:sp>
          <p:nvSpPr>
            <p:cNvPr id="36" name="椭圆 71">
              <a:extLst>
                <a:ext uri="{FF2B5EF4-FFF2-40B4-BE49-F238E27FC236}">
                  <a16:creationId xmlns:a16="http://schemas.microsoft.com/office/drawing/2014/main" id="{E6C238E0-4A3B-4E1F-8D5B-E847E28098B0}"/>
                </a:ext>
              </a:extLst>
            </p:cNvPr>
            <p:cNvSpPr/>
            <p:nvPr/>
          </p:nvSpPr>
          <p:spPr>
            <a:xfrm>
              <a:off x="1346402" y="3900239"/>
              <a:ext cx="852360" cy="840412"/>
            </a:xfrm>
            <a:prstGeom prst="ellipse">
              <a:avLst/>
            </a:prstGeom>
            <a:grpFill/>
            <a:ln w="28575" cap="flat" cmpd="sng" algn="ctr">
              <a:solidFill>
                <a:srgbClr val="79B7B5"/>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宋体" panose="02010600030101010101" pitchFamily="2" charset="-122"/>
                <a:cs typeface="+mn-cs"/>
              </a:endParaRPr>
            </a:p>
          </p:txBody>
        </p:sp>
      </p:grpSp>
      <p:grpSp>
        <p:nvGrpSpPr>
          <p:cNvPr id="37" name="组合 68">
            <a:extLst>
              <a:ext uri="{FF2B5EF4-FFF2-40B4-BE49-F238E27FC236}">
                <a16:creationId xmlns:a16="http://schemas.microsoft.com/office/drawing/2014/main" id="{E2071CC7-1671-412C-8BF6-0AFC5EAD846F}"/>
              </a:ext>
            </a:extLst>
          </p:cNvPr>
          <p:cNvGrpSpPr/>
          <p:nvPr/>
        </p:nvGrpSpPr>
        <p:grpSpPr>
          <a:xfrm>
            <a:off x="1769742" y="3716504"/>
            <a:ext cx="2268000" cy="2167750"/>
            <a:chOff x="1310752" y="3853491"/>
            <a:chExt cx="923662" cy="922314"/>
          </a:xfrm>
          <a:blipFill>
            <a:blip r:embed="rId4"/>
            <a:stretch>
              <a:fillRect/>
            </a:stretch>
          </a:blipFill>
        </p:grpSpPr>
        <p:sp>
          <p:nvSpPr>
            <p:cNvPr id="38" name="椭圆 69">
              <a:extLst>
                <a:ext uri="{FF2B5EF4-FFF2-40B4-BE49-F238E27FC236}">
                  <a16:creationId xmlns:a16="http://schemas.microsoft.com/office/drawing/2014/main" id="{904EB365-5345-4D1B-A19B-4AD6E5170701}"/>
                </a:ext>
              </a:extLst>
            </p:cNvPr>
            <p:cNvSpPr/>
            <p:nvPr/>
          </p:nvSpPr>
          <p:spPr>
            <a:xfrm>
              <a:off x="1310752" y="3853491"/>
              <a:ext cx="923662" cy="922314"/>
            </a:xfrm>
            <a:prstGeom prst="ellipse">
              <a:avLst/>
            </a:prstGeom>
            <a:grpFill/>
            <a:ln w="19050" cap="flat" cmpd="sng" algn="ctr">
              <a:solidFill>
                <a:schemeClr val="bg2"/>
              </a:solidFill>
              <a:prstDash val="sysDash"/>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Calibri" panose="020F0502020204030204"/>
                <a:ea typeface="宋体" panose="02010600030101010101" pitchFamily="2" charset="-122"/>
                <a:cs typeface="+mn-cs"/>
              </a:endParaRPr>
            </a:p>
          </p:txBody>
        </p:sp>
        <p:sp>
          <p:nvSpPr>
            <p:cNvPr id="39" name="椭圆 71">
              <a:extLst>
                <a:ext uri="{FF2B5EF4-FFF2-40B4-BE49-F238E27FC236}">
                  <a16:creationId xmlns:a16="http://schemas.microsoft.com/office/drawing/2014/main" id="{7702DD41-FF3E-41AE-A99C-236F9007BA41}"/>
                </a:ext>
              </a:extLst>
            </p:cNvPr>
            <p:cNvSpPr/>
            <p:nvPr/>
          </p:nvSpPr>
          <p:spPr>
            <a:xfrm>
              <a:off x="1346402" y="3900239"/>
              <a:ext cx="852360" cy="840412"/>
            </a:xfrm>
            <a:prstGeom prst="ellipse">
              <a:avLst/>
            </a:prstGeom>
            <a:grpFill/>
            <a:ln w="19050" cap="flat" cmpd="sng" algn="ctr">
              <a:solidFill>
                <a:schemeClr val="bg2"/>
              </a:solidFill>
              <a:prstDash val="solid"/>
              <a:miter lim="800000"/>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宋体" panose="02010600030101010101" pitchFamily="2" charset="-122"/>
                <a:cs typeface="+mn-cs"/>
              </a:endParaRPr>
            </a:p>
          </p:txBody>
        </p:sp>
      </p:grpSp>
      <p:sp>
        <p:nvSpPr>
          <p:cNvPr id="40" name="矩形 39">
            <a:extLst>
              <a:ext uri="{FF2B5EF4-FFF2-40B4-BE49-F238E27FC236}">
                <a16:creationId xmlns:a16="http://schemas.microsoft.com/office/drawing/2014/main" id="{E997F1CC-DAEC-44BD-A1B8-92A1A75E6370}"/>
              </a:ext>
            </a:extLst>
          </p:cNvPr>
          <p:cNvSpPr/>
          <p:nvPr/>
        </p:nvSpPr>
        <p:spPr>
          <a:xfrm>
            <a:off x="4290310" y="1889422"/>
            <a:ext cx="6559076" cy="938719"/>
          </a:xfrm>
          <a:prstGeom prst="rect">
            <a:avLst/>
          </a:prstGeom>
          <a:noFill/>
        </p:spPr>
        <p:txBody>
          <a:bodyPr wrap="square">
            <a:spAutoFit/>
          </a:bodyPr>
          <a:lstStyle/>
          <a:p>
            <a:pPr algn="ctr">
              <a:buClrTx/>
            </a:pPr>
            <a:r>
              <a:rPr lang="zh-TW" altLang="en-US" sz="5500" b="1" kern="1200" dirty="0">
                <a:solidFill>
                  <a:schemeClr val="tx1"/>
                </a:solidFill>
                <a:latin typeface="微軟正黑體" panose="020B0604030504040204" pitchFamily="34" charset="-120"/>
                <a:ea typeface="微軟正黑體" panose="020B0604030504040204" pitchFamily="34" charset="-120"/>
                <a:cs typeface="+mn-cs"/>
                <a:sym typeface="Microsoft JhengHei"/>
              </a:rPr>
              <a:t>農業與生物科學領域</a:t>
            </a:r>
          </a:p>
        </p:txBody>
      </p:sp>
      <p:sp>
        <p:nvSpPr>
          <p:cNvPr id="41" name="矩形 40">
            <a:extLst>
              <a:ext uri="{FF2B5EF4-FFF2-40B4-BE49-F238E27FC236}">
                <a16:creationId xmlns:a16="http://schemas.microsoft.com/office/drawing/2014/main" id="{40DAA5C1-23A3-4CF5-8811-C8723F3EEC0B}"/>
              </a:ext>
            </a:extLst>
          </p:cNvPr>
          <p:cNvSpPr/>
          <p:nvPr/>
        </p:nvSpPr>
        <p:spPr>
          <a:xfrm>
            <a:off x="4290310" y="4331019"/>
            <a:ext cx="6587240" cy="938719"/>
          </a:xfrm>
          <a:prstGeom prst="rect">
            <a:avLst/>
          </a:prstGeom>
        </p:spPr>
        <p:txBody>
          <a:bodyPr wrap="square">
            <a:spAutoFit/>
          </a:bodyPr>
          <a:lstStyle/>
          <a:p>
            <a:pPr algn="ctr">
              <a:buClrTx/>
              <a:buFontTx/>
              <a:buNone/>
              <a:defRPr/>
            </a:pPr>
            <a:r>
              <a:rPr lang="zh-TW" altLang="en-US" sz="5500" b="1" kern="1200" dirty="0">
                <a:solidFill>
                  <a:schemeClr val="tx1"/>
                </a:solidFill>
                <a:latin typeface="微軟正黑體" panose="020B0604030504040204" pitchFamily="34" charset="-120"/>
                <a:ea typeface="微軟正黑體" panose="020B0604030504040204" pitchFamily="34" charset="-120"/>
                <a:sym typeface="Times New Roman" panose="02020603050405020304" pitchFamily="18" charset="0"/>
              </a:rPr>
              <a:t>機械與電機工程領域</a:t>
            </a:r>
            <a:endParaRPr lang="zh-CN" altLang="en-US" sz="5500" b="1" kern="1200" dirty="0">
              <a:solidFill>
                <a:schemeClr val="tx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70251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3" name="Google Shape;43;p12"/>
          <p:cNvSpPr/>
          <p:nvPr/>
        </p:nvSpPr>
        <p:spPr>
          <a:xfrm>
            <a:off x="-1226820" y="-1346917"/>
            <a:ext cx="2453640" cy="2453640"/>
          </a:xfrm>
          <a:prstGeom prst="ellipse">
            <a:avLst/>
          </a:prstGeom>
          <a:solidFill>
            <a:srgbClr val="48A2A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4" name="Google Shape;44;p12"/>
          <p:cNvSpPr/>
          <p:nvPr/>
        </p:nvSpPr>
        <p:spPr>
          <a:xfrm>
            <a:off x="434235" y="314138"/>
            <a:ext cx="792585" cy="792585"/>
          </a:xfrm>
          <a:prstGeom prst="ellipse">
            <a:avLst/>
          </a:prstGeom>
          <a:solidFill>
            <a:srgbClr val="6C92C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45" name="Google Shape;45;p12"/>
          <p:cNvSpPr/>
          <p:nvPr/>
        </p:nvSpPr>
        <p:spPr>
          <a:xfrm>
            <a:off x="1344024" y="448350"/>
            <a:ext cx="7320582"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rgbClr val="3F3F3F"/>
                </a:solidFill>
                <a:latin typeface="Microsoft JhengHei"/>
                <a:ea typeface="Microsoft JhengHei"/>
                <a:cs typeface="Microsoft JhengHei"/>
                <a:sym typeface="Microsoft JhengHei"/>
              </a:rPr>
              <a:t>ESAP </a:t>
            </a:r>
            <a:r>
              <a:rPr lang="en-US" sz="3200" b="1" i="0" u="none" strike="noStrike" cap="none" dirty="0" err="1">
                <a:solidFill>
                  <a:srgbClr val="3F3F3F"/>
                </a:solidFill>
                <a:latin typeface="Microsoft JhengHei"/>
                <a:ea typeface="Microsoft JhengHei"/>
                <a:cs typeface="Microsoft JhengHei"/>
                <a:sym typeface="Microsoft JhengHei"/>
              </a:rPr>
              <a:t>配合各階段課程架構</a:t>
            </a:r>
            <a:endParaRPr dirty="0"/>
          </a:p>
        </p:txBody>
      </p:sp>
      <p:pic>
        <p:nvPicPr>
          <p:cNvPr id="4" name="圖片 3">
            <a:extLst>
              <a:ext uri="{FF2B5EF4-FFF2-40B4-BE49-F238E27FC236}">
                <a16:creationId xmlns:a16="http://schemas.microsoft.com/office/drawing/2014/main" id="{E4667FA5-082A-4DF2-8FA7-9E6C801542C8}"/>
              </a:ext>
            </a:extLst>
          </p:cNvPr>
          <p:cNvPicPr>
            <a:picLocks noChangeAspect="1"/>
          </p:cNvPicPr>
          <p:nvPr/>
        </p:nvPicPr>
        <p:blipFill rotWithShape="1">
          <a:blip r:embed="rId3"/>
          <a:srcRect l="10270" r="16250"/>
          <a:stretch/>
        </p:blipFill>
        <p:spPr>
          <a:xfrm>
            <a:off x="6427696" y="1568824"/>
            <a:ext cx="5279223" cy="4070680"/>
          </a:xfrm>
          <a:prstGeom prst="rect">
            <a:avLst/>
          </a:prstGeom>
        </p:spPr>
      </p:pic>
      <p:sp>
        <p:nvSpPr>
          <p:cNvPr id="5" name="橢圓 4">
            <a:extLst>
              <a:ext uri="{FF2B5EF4-FFF2-40B4-BE49-F238E27FC236}">
                <a16:creationId xmlns:a16="http://schemas.microsoft.com/office/drawing/2014/main" id="{583CE529-F751-4737-936E-F23749353DC0}"/>
              </a:ext>
            </a:extLst>
          </p:cNvPr>
          <p:cNvSpPr/>
          <p:nvPr/>
        </p:nvSpPr>
        <p:spPr>
          <a:xfrm>
            <a:off x="1754852" y="1891163"/>
            <a:ext cx="2160000" cy="2160000"/>
          </a:xfrm>
          <a:prstGeom prst="ellipse">
            <a:avLst/>
          </a:prstGeom>
          <a:solidFill>
            <a:srgbClr val="ECA87F"/>
          </a:solidFill>
          <a:ln>
            <a:solidFill>
              <a:srgbClr val="ECA87F"/>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000" b="1" dirty="0">
                <a:solidFill>
                  <a:schemeClr val="bg1"/>
                </a:solidFill>
              </a:rPr>
              <a:t>ESAP</a:t>
            </a:r>
          </a:p>
          <a:p>
            <a:pPr algn="ctr"/>
            <a:r>
              <a:rPr lang="zh-TW" altLang="en-US" sz="2000" b="1" dirty="0">
                <a:solidFill>
                  <a:schemeClr val="bg1"/>
                </a:solidFill>
                <a:latin typeface="微軟正黑體" panose="020B0604030504040204" pitchFamily="34" charset="-120"/>
                <a:ea typeface="微軟正黑體" panose="020B0604030504040204" pitchFamily="34" charset="-120"/>
              </a:rPr>
              <a:t>輔助</a:t>
            </a:r>
            <a:endParaRPr lang="en-US" altLang="zh-TW" sz="2000" b="1" dirty="0">
              <a:solidFill>
                <a:schemeClr val="bg1"/>
              </a:solidFill>
              <a:latin typeface="微軟正黑體" panose="020B0604030504040204" pitchFamily="34" charset="-120"/>
              <a:ea typeface="微軟正黑體" panose="020B0604030504040204" pitchFamily="34" charset="-120"/>
            </a:endParaRPr>
          </a:p>
          <a:p>
            <a:pPr algn="ctr"/>
            <a:r>
              <a:rPr lang="zh-TW" altLang="en-US" sz="2000" b="1" dirty="0">
                <a:solidFill>
                  <a:schemeClr val="bg1"/>
                </a:solidFill>
                <a:latin typeface="微軟正黑體" panose="020B0604030504040204" pitchFamily="34" charset="-120"/>
                <a:ea typeface="微軟正黑體" panose="020B0604030504040204" pitchFamily="34" charset="-120"/>
              </a:rPr>
              <a:t>課程群</a:t>
            </a:r>
          </a:p>
        </p:txBody>
      </p:sp>
      <p:sp>
        <p:nvSpPr>
          <p:cNvPr id="6" name="箭號: 向右 5">
            <a:extLst>
              <a:ext uri="{FF2B5EF4-FFF2-40B4-BE49-F238E27FC236}">
                <a16:creationId xmlns:a16="http://schemas.microsoft.com/office/drawing/2014/main" id="{30DDBC1C-89B2-4091-8148-58E53AECE558}"/>
              </a:ext>
            </a:extLst>
          </p:cNvPr>
          <p:cNvSpPr/>
          <p:nvPr/>
        </p:nvSpPr>
        <p:spPr>
          <a:xfrm>
            <a:off x="5410199" y="3350911"/>
            <a:ext cx="708211" cy="50650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TW" altLang="en-US"/>
          </a:p>
        </p:txBody>
      </p:sp>
      <p:sp>
        <p:nvSpPr>
          <p:cNvPr id="23" name="橢圓 22">
            <a:extLst>
              <a:ext uri="{FF2B5EF4-FFF2-40B4-BE49-F238E27FC236}">
                <a16:creationId xmlns:a16="http://schemas.microsoft.com/office/drawing/2014/main" id="{6A086957-17FD-4EA4-907A-15ACC1E022DF}"/>
              </a:ext>
            </a:extLst>
          </p:cNvPr>
          <p:cNvSpPr/>
          <p:nvPr/>
        </p:nvSpPr>
        <p:spPr>
          <a:xfrm>
            <a:off x="2659360" y="3290796"/>
            <a:ext cx="2160000" cy="2160000"/>
          </a:xfrm>
          <a:prstGeom prst="ellipse">
            <a:avLst/>
          </a:prstGeom>
          <a:solidFill>
            <a:srgbClr val="9DCECE">
              <a:alpha val="50196"/>
            </a:srgbClr>
          </a:solidFill>
          <a:ln>
            <a:solidFill>
              <a:srgbClr val="9DCECE"/>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zh-TW" sz="2000" b="1" dirty="0">
                <a:solidFill>
                  <a:schemeClr val="bg1"/>
                </a:solidFill>
              </a:rPr>
              <a:t>EMI</a:t>
            </a:r>
            <a:r>
              <a:rPr lang="zh-TW" altLang="en-US" sz="2000" b="1" dirty="0">
                <a:solidFill>
                  <a:schemeClr val="bg1"/>
                </a:solidFill>
                <a:latin typeface="微軟正黑體" panose="020B0604030504040204" pitchFamily="34" charset="-120"/>
                <a:ea typeface="微軟正黑體" panose="020B0604030504040204" pitchFamily="34" charset="-120"/>
              </a:rPr>
              <a:t>專業</a:t>
            </a:r>
            <a:endParaRPr lang="en-US" altLang="zh-TW" sz="2000" b="1" dirty="0">
              <a:solidFill>
                <a:schemeClr val="bg1"/>
              </a:solidFill>
              <a:latin typeface="微軟正黑體" panose="020B0604030504040204" pitchFamily="34" charset="-120"/>
              <a:ea typeface="微軟正黑體" panose="020B0604030504040204" pitchFamily="34" charset="-120"/>
            </a:endParaRPr>
          </a:p>
          <a:p>
            <a:pPr algn="ctr"/>
            <a:r>
              <a:rPr lang="zh-TW" altLang="en-US" sz="2000" b="1" dirty="0">
                <a:solidFill>
                  <a:schemeClr val="bg1"/>
                </a:solidFill>
                <a:latin typeface="微軟正黑體" panose="020B0604030504040204" pitchFamily="34" charset="-120"/>
                <a:ea typeface="微軟正黑體" panose="020B0604030504040204" pitchFamily="34" charset="-120"/>
              </a:rPr>
              <a:t>課程群</a:t>
            </a:r>
          </a:p>
        </p:txBody>
      </p:sp>
      <p:sp>
        <p:nvSpPr>
          <p:cNvPr id="24" name="橢圓 23">
            <a:extLst>
              <a:ext uri="{FF2B5EF4-FFF2-40B4-BE49-F238E27FC236}">
                <a16:creationId xmlns:a16="http://schemas.microsoft.com/office/drawing/2014/main" id="{DD02DF6A-72C8-4F28-8D66-EE674F8DF052}"/>
              </a:ext>
            </a:extLst>
          </p:cNvPr>
          <p:cNvSpPr/>
          <p:nvPr/>
        </p:nvSpPr>
        <p:spPr>
          <a:xfrm>
            <a:off x="882509" y="3290796"/>
            <a:ext cx="2160000" cy="2160000"/>
          </a:xfrm>
          <a:prstGeom prst="ellipse">
            <a:avLst/>
          </a:prstGeom>
          <a:solidFill>
            <a:srgbClr val="7FA4D5">
              <a:alpha val="50196"/>
            </a:srgbClr>
          </a:solidFill>
          <a:ln>
            <a:solidFill>
              <a:srgbClr val="7FA4D5"/>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zh-TW" altLang="en-US" sz="2000" b="1" dirty="0">
                <a:solidFill>
                  <a:schemeClr val="bg1"/>
                </a:solidFill>
                <a:latin typeface="微軟正黑體" panose="020B0604030504040204" pitchFamily="34" charset="-120"/>
                <a:ea typeface="微軟正黑體" panose="020B0604030504040204" pitchFamily="34" charset="-120"/>
              </a:rPr>
              <a:t>基礎核心課程群</a:t>
            </a:r>
          </a:p>
        </p:txBody>
      </p:sp>
      <p:sp>
        <p:nvSpPr>
          <p:cNvPr id="7" name="文字方塊 6">
            <a:extLst>
              <a:ext uri="{FF2B5EF4-FFF2-40B4-BE49-F238E27FC236}">
                <a16:creationId xmlns:a16="http://schemas.microsoft.com/office/drawing/2014/main" id="{DD7151E4-AD59-4C00-AD67-848F86877FC2}"/>
              </a:ext>
            </a:extLst>
          </p:cNvPr>
          <p:cNvSpPr txBox="1"/>
          <p:nvPr/>
        </p:nvSpPr>
        <p:spPr>
          <a:xfrm>
            <a:off x="8664606" y="5841116"/>
            <a:ext cx="954107" cy="400110"/>
          </a:xfrm>
          <a:prstGeom prst="rect">
            <a:avLst/>
          </a:prstGeom>
          <a:noFill/>
        </p:spPr>
        <p:txBody>
          <a:bodyPr wrap="none" rtlCol="0">
            <a:spAutoFit/>
          </a:bodyPr>
          <a:lstStyle/>
          <a:p>
            <a:r>
              <a:rPr lang="zh-TW" altLang="en-US" sz="2000" b="1" dirty="0"/>
              <a:t>模組化</a:t>
            </a:r>
          </a:p>
        </p:txBody>
      </p:sp>
      <p:sp>
        <p:nvSpPr>
          <p:cNvPr id="27" name="文字方塊 26">
            <a:extLst>
              <a:ext uri="{FF2B5EF4-FFF2-40B4-BE49-F238E27FC236}">
                <a16:creationId xmlns:a16="http://schemas.microsoft.com/office/drawing/2014/main" id="{DDD886C3-F294-4600-A838-0D5294CF8AA8}"/>
              </a:ext>
            </a:extLst>
          </p:cNvPr>
          <p:cNvSpPr txBox="1"/>
          <p:nvPr/>
        </p:nvSpPr>
        <p:spPr>
          <a:xfrm>
            <a:off x="2229558" y="5733424"/>
            <a:ext cx="1210588" cy="400110"/>
          </a:xfrm>
          <a:prstGeom prst="rect">
            <a:avLst/>
          </a:prstGeom>
          <a:noFill/>
        </p:spPr>
        <p:txBody>
          <a:bodyPr wrap="none" rtlCol="0">
            <a:spAutoFit/>
          </a:bodyPr>
          <a:lstStyle/>
          <a:p>
            <a:r>
              <a:rPr lang="zh-TW" altLang="en-US" sz="2000" b="1" dirty="0"/>
              <a:t>課程交集</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p:nvPr/>
        </p:nvSpPr>
        <p:spPr>
          <a:xfrm>
            <a:off x="1494095" y="1438822"/>
            <a:ext cx="5614200" cy="1687500"/>
          </a:xfrm>
          <a:prstGeom prst="roundRect">
            <a:avLst>
              <a:gd name="adj" fmla="val 16667"/>
            </a:avLst>
          </a:prstGeom>
          <a:solidFill>
            <a:srgbClr val="89C5D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3"/>
          <p:cNvSpPr/>
          <p:nvPr/>
        </p:nvSpPr>
        <p:spPr>
          <a:xfrm>
            <a:off x="-1226820" y="-1346917"/>
            <a:ext cx="2453640" cy="2453640"/>
          </a:xfrm>
          <a:prstGeom prst="ellipse">
            <a:avLst/>
          </a:prstGeom>
          <a:solidFill>
            <a:srgbClr val="48A2A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2" name="Google Shape;62;p3"/>
          <p:cNvSpPr/>
          <p:nvPr/>
        </p:nvSpPr>
        <p:spPr>
          <a:xfrm>
            <a:off x="434235" y="314138"/>
            <a:ext cx="792585" cy="792585"/>
          </a:xfrm>
          <a:prstGeom prst="ellipse">
            <a:avLst/>
          </a:prstGeom>
          <a:solidFill>
            <a:srgbClr val="6C92C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63" name="Google Shape;63;p3"/>
          <p:cNvSpPr/>
          <p:nvPr/>
        </p:nvSpPr>
        <p:spPr>
          <a:xfrm>
            <a:off x="1344024" y="448350"/>
            <a:ext cx="5910215"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err="1">
                <a:solidFill>
                  <a:srgbClr val="3F3F3F"/>
                </a:solidFill>
                <a:latin typeface="Microsoft JhengHei"/>
                <a:ea typeface="Microsoft JhengHei"/>
                <a:cs typeface="Microsoft JhengHei"/>
                <a:sym typeface="Microsoft JhengHei"/>
              </a:rPr>
              <a:t>課程架構</a:t>
            </a:r>
            <a:r>
              <a:rPr lang="en-US" sz="3200" b="1" i="0" u="none" strike="noStrike" cap="none" dirty="0">
                <a:solidFill>
                  <a:srgbClr val="3F3F3F"/>
                </a:solidFill>
                <a:latin typeface="Microsoft JhengHei"/>
                <a:ea typeface="Microsoft JhengHei"/>
                <a:cs typeface="Microsoft JhengHei"/>
                <a:sym typeface="Microsoft JhengHei"/>
              </a:rPr>
              <a:t>: </a:t>
            </a:r>
            <a:r>
              <a:rPr lang="en-US" sz="3200" b="1" i="0" u="none" strike="noStrike" cap="none" dirty="0" err="1">
                <a:solidFill>
                  <a:srgbClr val="3F3F3F"/>
                </a:solidFill>
                <a:latin typeface="Microsoft JhengHei"/>
                <a:ea typeface="Microsoft JhengHei"/>
                <a:cs typeface="Microsoft JhengHei"/>
                <a:sym typeface="Microsoft JhengHei"/>
              </a:rPr>
              <a:t>以生命科學系為例</a:t>
            </a:r>
            <a:endParaRPr sz="3200" b="1" i="0" u="none" strike="noStrike" cap="none" dirty="0">
              <a:solidFill>
                <a:srgbClr val="3F3F3F"/>
              </a:solidFill>
              <a:latin typeface="Microsoft JhengHei"/>
              <a:ea typeface="Microsoft JhengHei"/>
              <a:cs typeface="Microsoft JhengHei"/>
              <a:sym typeface="Microsoft JhengHei"/>
            </a:endParaRPr>
          </a:p>
        </p:txBody>
      </p:sp>
      <p:sp>
        <p:nvSpPr>
          <p:cNvPr id="64" name="Google Shape;64;p3"/>
          <p:cNvSpPr/>
          <p:nvPr/>
        </p:nvSpPr>
        <p:spPr>
          <a:xfrm>
            <a:off x="3323349" y="5009525"/>
            <a:ext cx="2016900" cy="1687500"/>
          </a:xfrm>
          <a:prstGeom prst="roundRect">
            <a:avLst>
              <a:gd name="adj" fmla="val 16667"/>
            </a:avLst>
          </a:prstGeom>
          <a:solidFill>
            <a:srgbClr val="7FA4D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3"/>
          <p:cNvSpPr/>
          <p:nvPr/>
        </p:nvSpPr>
        <p:spPr>
          <a:xfrm>
            <a:off x="5516423" y="4084450"/>
            <a:ext cx="1598400" cy="2612700"/>
          </a:xfrm>
          <a:prstGeom prst="roundRect">
            <a:avLst>
              <a:gd name="adj" fmla="val 16667"/>
            </a:avLst>
          </a:prstGeom>
          <a:solidFill>
            <a:srgbClr val="EDA97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3"/>
          <p:cNvSpPr/>
          <p:nvPr/>
        </p:nvSpPr>
        <p:spPr>
          <a:xfrm>
            <a:off x="1494550" y="3517099"/>
            <a:ext cx="5613900" cy="1341600"/>
          </a:xfrm>
          <a:prstGeom prst="roundRect">
            <a:avLst>
              <a:gd name="adj" fmla="val 16667"/>
            </a:avLst>
          </a:prstGeom>
          <a:solidFill>
            <a:srgbClr val="EDA97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3"/>
          <p:cNvSpPr txBox="1"/>
          <p:nvPr/>
        </p:nvSpPr>
        <p:spPr>
          <a:xfrm>
            <a:off x="3329500" y="5021375"/>
            <a:ext cx="2016900" cy="1687500"/>
          </a:xfrm>
          <a:prstGeom prst="rect">
            <a:avLst/>
          </a:prstGeom>
          <a:noFill/>
          <a:ln>
            <a:noFill/>
          </a:ln>
        </p:spPr>
        <p:txBody>
          <a:bodyPr spcFirstLastPara="1" wrap="square" lIns="91425" tIns="91425" rIns="91425" bIns="91425" anchor="ctr" anchorCtr="0">
            <a:noAutofit/>
          </a:bodyPr>
          <a:lstStyle/>
          <a:p>
            <a:pPr marL="0" marR="0" lvl="0" indent="0" algn="ctr" rtl="0">
              <a:lnSpc>
                <a:spcPct val="15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基礎核心課程</a:t>
            </a:r>
            <a:endParaRPr sz="20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rgbClr val="FFF2CC"/>
                </a:solidFill>
                <a:latin typeface="Arial"/>
                <a:ea typeface="Arial"/>
                <a:cs typeface="Arial"/>
                <a:sym typeface="Arial"/>
              </a:rPr>
              <a:t>普通生物學</a:t>
            </a:r>
            <a:endParaRPr sz="2600" b="1" i="0" u="none" strike="noStrike" cap="none">
              <a:solidFill>
                <a:srgbClr val="FFF2CC"/>
              </a:solidFill>
              <a:latin typeface="Arial"/>
              <a:ea typeface="Arial"/>
              <a:cs typeface="Arial"/>
              <a:sym typeface="Arial"/>
            </a:endParaRPr>
          </a:p>
        </p:txBody>
      </p:sp>
      <p:sp>
        <p:nvSpPr>
          <p:cNvPr id="68" name="Google Shape;68;p3"/>
          <p:cNvSpPr txBox="1"/>
          <p:nvPr/>
        </p:nvSpPr>
        <p:spPr>
          <a:xfrm>
            <a:off x="7968000" y="1826275"/>
            <a:ext cx="3891000" cy="963310"/>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2200"/>
              <a:buFont typeface="Arial"/>
              <a:buNone/>
            </a:pPr>
            <a:r>
              <a:rPr lang="en-US" sz="2200" b="1" i="0" u="none" strike="noStrike" cap="none">
                <a:solidFill>
                  <a:schemeClr val="dk1"/>
                </a:solidFill>
                <a:latin typeface="Microsoft JhengHei"/>
                <a:ea typeface="Microsoft JhengHei"/>
                <a:cs typeface="Microsoft JhengHei"/>
                <a:sym typeface="Microsoft JhengHei"/>
              </a:rPr>
              <a:t>輔佐學生更順利接軌EMI專業課程</a:t>
            </a:r>
            <a:endParaRPr sz="2200" b="1" i="0" u="none" strike="noStrike" cap="none">
              <a:solidFill>
                <a:schemeClr val="dk1"/>
              </a:solidFill>
              <a:latin typeface="Microsoft JhengHei"/>
              <a:ea typeface="Microsoft JhengHei"/>
              <a:cs typeface="Microsoft JhengHei"/>
              <a:sym typeface="Microsoft JhengHei"/>
            </a:endParaRPr>
          </a:p>
        </p:txBody>
      </p:sp>
      <p:cxnSp>
        <p:nvCxnSpPr>
          <p:cNvPr id="69" name="Google Shape;69;p3"/>
          <p:cNvCxnSpPr/>
          <p:nvPr/>
        </p:nvCxnSpPr>
        <p:spPr>
          <a:xfrm rot="10800000">
            <a:off x="7583350" y="1666063"/>
            <a:ext cx="0" cy="4871700"/>
          </a:xfrm>
          <a:prstGeom prst="straightConnector1">
            <a:avLst/>
          </a:prstGeom>
          <a:noFill/>
          <a:ln w="152400" cap="flat" cmpd="sng">
            <a:solidFill>
              <a:srgbClr val="F1C232"/>
            </a:solidFill>
            <a:prstDash val="solid"/>
            <a:round/>
            <a:headEnd type="none" w="sm" len="sm"/>
            <a:tailEnd type="triangle" w="med" len="med"/>
          </a:ln>
        </p:spPr>
      </p:cxnSp>
      <p:sp>
        <p:nvSpPr>
          <p:cNvPr id="70" name="Google Shape;70;p3"/>
          <p:cNvSpPr txBox="1"/>
          <p:nvPr/>
        </p:nvSpPr>
        <p:spPr>
          <a:xfrm>
            <a:off x="7968000" y="4065888"/>
            <a:ext cx="3891000" cy="1741985"/>
          </a:xfrm>
          <a:prstGeom prst="rect">
            <a:avLst/>
          </a:prstGeom>
          <a:noFill/>
          <a:ln>
            <a:noFill/>
          </a:ln>
        </p:spPr>
        <p:txBody>
          <a:bodyPr spcFirstLastPara="1" wrap="square" lIns="91425" tIns="91425" rIns="91425" bIns="91425" anchor="t" anchorCtr="0">
            <a:spAutoFit/>
          </a:bodyPr>
          <a:lstStyle/>
          <a:p>
            <a:pPr marL="0" marR="0" lvl="0" indent="0" algn="just" rtl="0">
              <a:lnSpc>
                <a:spcPct val="115000"/>
              </a:lnSpc>
              <a:spcBef>
                <a:spcPts val="0"/>
              </a:spcBef>
              <a:spcAft>
                <a:spcPts val="0"/>
              </a:spcAft>
              <a:buClr>
                <a:srgbClr val="000000"/>
              </a:buClr>
              <a:buSzPts val="2200"/>
              <a:buFont typeface="Arial"/>
              <a:buNone/>
            </a:pPr>
            <a:r>
              <a:rPr lang="en-US" sz="2200" b="1" i="0" u="none" strike="noStrike" cap="none">
                <a:solidFill>
                  <a:schemeClr val="dk1"/>
                </a:solidFill>
                <a:latin typeface="Microsoft JhengHei"/>
                <a:ea typeface="Microsoft JhengHei"/>
                <a:cs typeface="Microsoft JhengHei"/>
                <a:sym typeface="Microsoft JhengHei"/>
              </a:rPr>
              <a:t>以基礎核心課程、ESAP輔助課程奠定學生之專業及英文的基石，促進語用能力與專業知識之結合</a:t>
            </a:r>
            <a:endParaRPr sz="2200" b="1" i="0" u="none" strike="noStrike" cap="none">
              <a:solidFill>
                <a:schemeClr val="dk1"/>
              </a:solidFill>
              <a:latin typeface="Microsoft JhengHei"/>
              <a:ea typeface="Microsoft JhengHei"/>
              <a:cs typeface="Microsoft JhengHei"/>
              <a:sym typeface="Microsoft JhengHei"/>
            </a:endParaRPr>
          </a:p>
        </p:txBody>
      </p:sp>
      <p:cxnSp>
        <p:nvCxnSpPr>
          <p:cNvPr id="71" name="Google Shape;71;p3"/>
          <p:cNvCxnSpPr/>
          <p:nvPr/>
        </p:nvCxnSpPr>
        <p:spPr>
          <a:xfrm>
            <a:off x="7968000" y="1450675"/>
            <a:ext cx="1359900" cy="0"/>
          </a:xfrm>
          <a:prstGeom prst="straightConnector1">
            <a:avLst/>
          </a:prstGeom>
          <a:noFill/>
          <a:ln w="38100" cap="flat" cmpd="sng">
            <a:solidFill>
              <a:srgbClr val="89C5D7"/>
            </a:solidFill>
            <a:prstDash val="solid"/>
            <a:round/>
            <a:headEnd type="none" w="sm" len="sm"/>
            <a:tailEnd type="none" w="sm" len="sm"/>
          </a:ln>
        </p:spPr>
      </p:cxnSp>
      <p:cxnSp>
        <p:nvCxnSpPr>
          <p:cNvPr id="72" name="Google Shape;72;p3"/>
          <p:cNvCxnSpPr/>
          <p:nvPr/>
        </p:nvCxnSpPr>
        <p:spPr>
          <a:xfrm>
            <a:off x="7968000" y="3126325"/>
            <a:ext cx="1359900" cy="0"/>
          </a:xfrm>
          <a:prstGeom prst="straightConnector1">
            <a:avLst/>
          </a:prstGeom>
          <a:noFill/>
          <a:ln w="38100" cap="flat" cmpd="sng">
            <a:solidFill>
              <a:srgbClr val="89C5D7"/>
            </a:solidFill>
            <a:prstDash val="solid"/>
            <a:round/>
            <a:headEnd type="none" w="sm" len="sm"/>
            <a:tailEnd type="none" w="sm" len="sm"/>
          </a:ln>
        </p:spPr>
      </p:cxnSp>
      <p:cxnSp>
        <p:nvCxnSpPr>
          <p:cNvPr id="73" name="Google Shape;73;p3"/>
          <p:cNvCxnSpPr/>
          <p:nvPr/>
        </p:nvCxnSpPr>
        <p:spPr>
          <a:xfrm>
            <a:off x="7968000" y="3345025"/>
            <a:ext cx="1359900" cy="0"/>
          </a:xfrm>
          <a:prstGeom prst="straightConnector1">
            <a:avLst/>
          </a:prstGeom>
          <a:noFill/>
          <a:ln w="38100" cap="flat" cmpd="sng">
            <a:solidFill>
              <a:srgbClr val="EDA97F"/>
            </a:solidFill>
            <a:prstDash val="solid"/>
            <a:round/>
            <a:headEnd type="none" w="sm" len="sm"/>
            <a:tailEnd type="none" w="sm" len="sm"/>
          </a:ln>
        </p:spPr>
      </p:cxnSp>
      <p:cxnSp>
        <p:nvCxnSpPr>
          <p:cNvPr id="74" name="Google Shape;74;p3"/>
          <p:cNvCxnSpPr/>
          <p:nvPr/>
        </p:nvCxnSpPr>
        <p:spPr>
          <a:xfrm>
            <a:off x="7968000" y="6697150"/>
            <a:ext cx="1359900" cy="0"/>
          </a:xfrm>
          <a:prstGeom prst="straightConnector1">
            <a:avLst/>
          </a:prstGeom>
          <a:noFill/>
          <a:ln w="38100" cap="flat" cmpd="sng">
            <a:solidFill>
              <a:srgbClr val="EDA97F"/>
            </a:solidFill>
            <a:prstDash val="solid"/>
            <a:round/>
            <a:headEnd type="none" w="sm" len="sm"/>
            <a:tailEnd type="none" w="sm" len="sm"/>
          </a:ln>
        </p:spPr>
      </p:cxnSp>
      <p:sp>
        <p:nvSpPr>
          <p:cNvPr id="75" name="Google Shape;75;p3"/>
          <p:cNvSpPr/>
          <p:nvPr/>
        </p:nvSpPr>
        <p:spPr>
          <a:xfrm>
            <a:off x="1494548" y="4096175"/>
            <a:ext cx="1598400" cy="2612700"/>
          </a:xfrm>
          <a:prstGeom prst="roundRect">
            <a:avLst>
              <a:gd name="adj" fmla="val 16667"/>
            </a:avLst>
          </a:prstGeom>
          <a:solidFill>
            <a:srgbClr val="EDA97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3"/>
          <p:cNvSpPr/>
          <p:nvPr/>
        </p:nvSpPr>
        <p:spPr>
          <a:xfrm>
            <a:off x="1624150" y="3911100"/>
            <a:ext cx="2634000" cy="828900"/>
          </a:xfrm>
          <a:prstGeom prst="roundRect">
            <a:avLst>
              <a:gd name="adj" fmla="val 16667"/>
            </a:avLst>
          </a:prstGeom>
          <a:solidFill>
            <a:srgbClr val="EB80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3"/>
          <p:cNvSpPr/>
          <p:nvPr/>
        </p:nvSpPr>
        <p:spPr>
          <a:xfrm>
            <a:off x="1624150" y="3911100"/>
            <a:ext cx="1342500" cy="2665500"/>
          </a:xfrm>
          <a:prstGeom prst="roundRect">
            <a:avLst>
              <a:gd name="adj" fmla="val 16667"/>
            </a:avLst>
          </a:prstGeom>
          <a:solidFill>
            <a:srgbClr val="EB80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3"/>
          <p:cNvSpPr txBox="1"/>
          <p:nvPr/>
        </p:nvSpPr>
        <p:spPr>
          <a:xfrm>
            <a:off x="1499500" y="4096175"/>
            <a:ext cx="19221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rgbClr val="FFF2CC"/>
                </a:solidFill>
                <a:latin typeface="Arial"/>
                <a:ea typeface="Arial"/>
                <a:cs typeface="Arial"/>
                <a:sym typeface="Arial"/>
              </a:rPr>
              <a:t>生科英文</a:t>
            </a:r>
            <a:endParaRPr sz="2600" b="1" i="0" u="none" strike="noStrike" cap="none">
              <a:solidFill>
                <a:srgbClr val="FFF2CC"/>
              </a:solidFill>
              <a:latin typeface="Arial"/>
              <a:ea typeface="Arial"/>
              <a:cs typeface="Arial"/>
              <a:sym typeface="Arial"/>
            </a:endParaRPr>
          </a:p>
        </p:txBody>
      </p:sp>
      <p:sp>
        <p:nvSpPr>
          <p:cNvPr id="79" name="Google Shape;79;p3"/>
          <p:cNvSpPr/>
          <p:nvPr/>
        </p:nvSpPr>
        <p:spPr>
          <a:xfrm flipH="1">
            <a:off x="4361300" y="3911100"/>
            <a:ext cx="2634000" cy="828900"/>
          </a:xfrm>
          <a:prstGeom prst="roundRect">
            <a:avLst>
              <a:gd name="adj" fmla="val 16667"/>
            </a:avLst>
          </a:prstGeom>
          <a:solidFill>
            <a:srgbClr val="EB80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3"/>
          <p:cNvSpPr/>
          <p:nvPr/>
        </p:nvSpPr>
        <p:spPr>
          <a:xfrm flipH="1">
            <a:off x="5652800" y="3911100"/>
            <a:ext cx="1342500" cy="2665500"/>
          </a:xfrm>
          <a:prstGeom prst="roundRect">
            <a:avLst>
              <a:gd name="adj" fmla="val 16667"/>
            </a:avLst>
          </a:prstGeom>
          <a:solidFill>
            <a:srgbClr val="EB803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3"/>
          <p:cNvSpPr txBox="1"/>
          <p:nvPr/>
        </p:nvSpPr>
        <p:spPr>
          <a:xfrm>
            <a:off x="5193425" y="4096175"/>
            <a:ext cx="1922100" cy="5850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rgbClr val="FFF2CC"/>
                </a:solidFill>
                <a:latin typeface="Arial"/>
                <a:ea typeface="Arial"/>
                <a:cs typeface="Arial"/>
                <a:sym typeface="Arial"/>
              </a:rPr>
              <a:t>生物英文</a:t>
            </a:r>
            <a:endParaRPr sz="2600" b="1" i="0" u="none" strike="noStrike" cap="none">
              <a:solidFill>
                <a:srgbClr val="FFF2CC"/>
              </a:solidFill>
              <a:latin typeface="Arial"/>
              <a:ea typeface="Arial"/>
              <a:cs typeface="Arial"/>
              <a:sym typeface="Arial"/>
            </a:endParaRPr>
          </a:p>
        </p:txBody>
      </p:sp>
      <p:sp>
        <p:nvSpPr>
          <p:cNvPr id="82" name="Google Shape;82;p3"/>
          <p:cNvSpPr/>
          <p:nvPr/>
        </p:nvSpPr>
        <p:spPr>
          <a:xfrm>
            <a:off x="1646500" y="1826275"/>
            <a:ext cx="2611800" cy="1138800"/>
          </a:xfrm>
          <a:prstGeom prst="roundRect">
            <a:avLst>
              <a:gd name="adj" fmla="val 16667"/>
            </a:avLst>
          </a:prstGeom>
          <a:solidFill>
            <a:srgbClr val="4BAEC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3" name="Google Shape;83;p3"/>
          <p:cNvCxnSpPr/>
          <p:nvPr/>
        </p:nvCxnSpPr>
        <p:spPr>
          <a:xfrm rot="10800000">
            <a:off x="2460550" y="3132263"/>
            <a:ext cx="0" cy="378900"/>
          </a:xfrm>
          <a:prstGeom prst="straightConnector1">
            <a:avLst/>
          </a:prstGeom>
          <a:noFill/>
          <a:ln w="28575" cap="flat" cmpd="sng">
            <a:solidFill>
              <a:srgbClr val="4BAECB"/>
            </a:solidFill>
            <a:prstDash val="solid"/>
            <a:round/>
            <a:headEnd type="none" w="sm" len="sm"/>
            <a:tailEnd type="triangle" w="med" len="med"/>
          </a:ln>
        </p:spPr>
      </p:cxnSp>
      <p:sp>
        <p:nvSpPr>
          <p:cNvPr id="84" name="Google Shape;84;p3"/>
          <p:cNvSpPr txBox="1"/>
          <p:nvPr/>
        </p:nvSpPr>
        <p:spPr>
          <a:xfrm>
            <a:off x="1888600" y="1923550"/>
            <a:ext cx="2105100" cy="985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rgbClr val="FFF2CC"/>
                </a:solidFill>
                <a:latin typeface="Microsoft JhengHei"/>
                <a:ea typeface="Microsoft JhengHei"/>
                <a:cs typeface="Microsoft JhengHei"/>
                <a:sym typeface="Microsoft JhengHei"/>
              </a:rPr>
              <a:t>分子生物學</a:t>
            </a:r>
            <a:endParaRPr sz="2600" b="1" i="0" u="none" strike="noStrike" cap="none">
              <a:solidFill>
                <a:srgbClr val="FFF2CC"/>
              </a:solidFill>
              <a:latin typeface="Microsoft JhengHei"/>
              <a:ea typeface="Microsoft JhengHei"/>
              <a:cs typeface="Microsoft JhengHei"/>
              <a:sym typeface="Microsoft JhengHei"/>
            </a:endParaRPr>
          </a:p>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rgbClr val="FFF2CC"/>
                </a:solidFill>
                <a:latin typeface="Microsoft JhengHei"/>
                <a:ea typeface="Microsoft JhengHei"/>
                <a:cs typeface="Microsoft JhengHei"/>
                <a:sym typeface="Microsoft JhengHei"/>
              </a:rPr>
              <a:t>細胞生物學</a:t>
            </a:r>
            <a:endParaRPr sz="2600" b="1" i="0" u="none" strike="noStrike" cap="none">
              <a:solidFill>
                <a:srgbClr val="FFF2CC"/>
              </a:solidFill>
              <a:latin typeface="Microsoft JhengHei"/>
              <a:ea typeface="Microsoft JhengHei"/>
              <a:cs typeface="Microsoft JhengHei"/>
              <a:sym typeface="Microsoft JhengHei"/>
            </a:endParaRPr>
          </a:p>
        </p:txBody>
      </p:sp>
      <p:cxnSp>
        <p:nvCxnSpPr>
          <p:cNvPr id="85" name="Google Shape;85;p3"/>
          <p:cNvCxnSpPr/>
          <p:nvPr/>
        </p:nvCxnSpPr>
        <p:spPr>
          <a:xfrm rot="10800000">
            <a:off x="6154475" y="3132263"/>
            <a:ext cx="0" cy="378900"/>
          </a:xfrm>
          <a:prstGeom prst="straightConnector1">
            <a:avLst/>
          </a:prstGeom>
          <a:noFill/>
          <a:ln w="28575" cap="flat" cmpd="sng">
            <a:solidFill>
              <a:srgbClr val="4BAECB"/>
            </a:solidFill>
            <a:prstDash val="solid"/>
            <a:round/>
            <a:headEnd type="none" w="sm" len="sm"/>
            <a:tailEnd type="triangle" w="med" len="med"/>
          </a:ln>
        </p:spPr>
      </p:cxnSp>
      <p:sp>
        <p:nvSpPr>
          <p:cNvPr id="86" name="Google Shape;86;p3"/>
          <p:cNvSpPr/>
          <p:nvPr/>
        </p:nvSpPr>
        <p:spPr>
          <a:xfrm>
            <a:off x="4361300" y="1826287"/>
            <a:ext cx="2611800" cy="1143300"/>
          </a:xfrm>
          <a:prstGeom prst="roundRect">
            <a:avLst>
              <a:gd name="adj" fmla="val 16667"/>
            </a:avLst>
          </a:prstGeom>
          <a:solidFill>
            <a:srgbClr val="4BAECB"/>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3"/>
          <p:cNvSpPr txBox="1"/>
          <p:nvPr/>
        </p:nvSpPr>
        <p:spPr>
          <a:xfrm>
            <a:off x="4614650" y="1887225"/>
            <a:ext cx="2105100" cy="98485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rgbClr val="FFF2CC"/>
                </a:solidFill>
                <a:latin typeface="Microsoft JhengHei"/>
                <a:ea typeface="Microsoft JhengHei"/>
                <a:cs typeface="Microsoft JhengHei"/>
                <a:sym typeface="Microsoft JhengHei"/>
              </a:rPr>
              <a:t>生態學</a:t>
            </a:r>
            <a:endParaRPr sz="2600" b="1" i="0" u="none" strike="noStrike" cap="none">
              <a:solidFill>
                <a:srgbClr val="FFF2CC"/>
              </a:solidFill>
              <a:latin typeface="Microsoft JhengHei"/>
              <a:ea typeface="Microsoft JhengHei"/>
              <a:cs typeface="Microsoft JhengHei"/>
              <a:sym typeface="Microsoft JhengHei"/>
            </a:endParaRPr>
          </a:p>
          <a:p>
            <a:pPr marL="0" marR="0" lvl="0" indent="0" algn="ctr" rtl="0">
              <a:lnSpc>
                <a:spcPct val="100000"/>
              </a:lnSpc>
              <a:spcBef>
                <a:spcPts val="0"/>
              </a:spcBef>
              <a:spcAft>
                <a:spcPts val="0"/>
              </a:spcAft>
              <a:buClr>
                <a:srgbClr val="000000"/>
              </a:buClr>
              <a:buSzPts val="2600"/>
              <a:buFont typeface="Arial"/>
              <a:buNone/>
            </a:pPr>
            <a:r>
              <a:rPr lang="en-US" sz="2600" b="1" i="0" u="none" strike="noStrike" cap="none">
                <a:solidFill>
                  <a:srgbClr val="FFF2CC"/>
                </a:solidFill>
                <a:latin typeface="Microsoft JhengHei"/>
                <a:ea typeface="Microsoft JhengHei"/>
                <a:cs typeface="Microsoft JhengHei"/>
                <a:sym typeface="Microsoft JhengHei"/>
              </a:rPr>
              <a:t>動物生理學</a:t>
            </a:r>
            <a:endParaRPr sz="2600" b="1" i="0" u="none" strike="noStrike" cap="none">
              <a:solidFill>
                <a:srgbClr val="FFF2CC"/>
              </a:solidFill>
              <a:latin typeface="Microsoft JhengHei"/>
              <a:ea typeface="Microsoft JhengHei"/>
              <a:cs typeface="Microsoft JhengHei"/>
              <a:sym typeface="Microsoft JhengHei"/>
            </a:endParaRPr>
          </a:p>
        </p:txBody>
      </p:sp>
      <p:sp>
        <p:nvSpPr>
          <p:cNvPr id="88" name="Google Shape;88;p3"/>
          <p:cNvSpPr txBox="1"/>
          <p:nvPr/>
        </p:nvSpPr>
        <p:spPr>
          <a:xfrm>
            <a:off x="1494100" y="3470125"/>
            <a:ext cx="5614200" cy="506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chemeClr val="lt1"/>
                </a:solidFill>
                <a:latin typeface="Arial"/>
                <a:ea typeface="Arial"/>
                <a:cs typeface="Arial"/>
                <a:sym typeface="Arial"/>
              </a:rPr>
              <a:t>ESAP輔助課程</a:t>
            </a:r>
            <a:endParaRPr sz="2600" b="1" i="0" u="none" strike="noStrike" cap="none">
              <a:solidFill>
                <a:srgbClr val="FFF2CC"/>
              </a:solidFill>
              <a:latin typeface="Arial"/>
              <a:ea typeface="Arial"/>
              <a:cs typeface="Arial"/>
              <a:sym typeface="Arial"/>
            </a:endParaRPr>
          </a:p>
        </p:txBody>
      </p:sp>
      <p:sp>
        <p:nvSpPr>
          <p:cNvPr id="89" name="Google Shape;89;p3"/>
          <p:cNvSpPr txBox="1"/>
          <p:nvPr/>
        </p:nvSpPr>
        <p:spPr>
          <a:xfrm>
            <a:off x="1494100" y="1338550"/>
            <a:ext cx="5614200" cy="585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US" sz="2000" b="1" i="0" u="none" strike="noStrike" cap="none">
                <a:solidFill>
                  <a:schemeClr val="lt1"/>
                </a:solidFill>
                <a:latin typeface="Arial"/>
                <a:ea typeface="Arial"/>
                <a:cs typeface="Arial"/>
                <a:sym typeface="Arial"/>
              </a:rPr>
              <a:t>EMI專業課程</a:t>
            </a:r>
            <a:endParaRPr sz="2600" b="1" i="0" u="none" strike="noStrike" cap="none">
              <a:solidFill>
                <a:srgbClr val="FFF2CC"/>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g2d28997a2f8_3_14"/>
          <p:cNvSpPr/>
          <p:nvPr/>
        </p:nvSpPr>
        <p:spPr>
          <a:xfrm>
            <a:off x="-1226820" y="-1346917"/>
            <a:ext cx="2453700" cy="2453700"/>
          </a:xfrm>
          <a:prstGeom prst="ellipse">
            <a:avLst/>
          </a:prstGeom>
          <a:solidFill>
            <a:srgbClr val="48A2A0">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6" name="Google Shape;96;g2d28997a2f8_3_14"/>
          <p:cNvSpPr/>
          <p:nvPr/>
        </p:nvSpPr>
        <p:spPr>
          <a:xfrm>
            <a:off x="434235" y="314138"/>
            <a:ext cx="792600" cy="792600"/>
          </a:xfrm>
          <a:prstGeom prst="ellipse">
            <a:avLst/>
          </a:prstGeom>
          <a:solidFill>
            <a:srgbClr val="6C92C0">
              <a:alpha val="6902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97" name="Google Shape;97;g2d28997a2f8_3_14"/>
          <p:cNvSpPr/>
          <p:nvPr/>
        </p:nvSpPr>
        <p:spPr>
          <a:xfrm>
            <a:off x="1508274" y="510350"/>
            <a:ext cx="43008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3F3F3F"/>
                </a:solidFill>
                <a:latin typeface="Arial"/>
                <a:ea typeface="Arial"/>
                <a:cs typeface="Arial"/>
                <a:sym typeface="Arial"/>
              </a:rPr>
              <a:t>ESAP 課程執行要項</a:t>
            </a:r>
            <a:endParaRPr sz="3200" b="1" i="0" u="none" strike="noStrike" cap="none">
              <a:solidFill>
                <a:srgbClr val="3F3F3F"/>
              </a:solidFill>
              <a:latin typeface="Arial"/>
              <a:ea typeface="Arial"/>
              <a:cs typeface="Arial"/>
              <a:sym typeface="Arial"/>
            </a:endParaRPr>
          </a:p>
        </p:txBody>
      </p:sp>
      <p:sp>
        <p:nvSpPr>
          <p:cNvPr id="99" name="Google Shape;99;g2d28997a2f8_3_14"/>
          <p:cNvSpPr/>
          <p:nvPr/>
        </p:nvSpPr>
        <p:spPr>
          <a:xfrm>
            <a:off x="2618528" y="1130021"/>
            <a:ext cx="3403582" cy="1035535"/>
          </a:xfrm>
          <a:custGeom>
            <a:avLst/>
            <a:gdLst/>
            <a:ahLst/>
            <a:cxnLst/>
            <a:rect l="l" t="t" r="r" b="b"/>
            <a:pathLst>
              <a:path w="21600" h="21600" extrusionOk="0">
                <a:moveTo>
                  <a:pt x="17199" y="21600"/>
                </a:moveTo>
                <a:lnTo>
                  <a:pt x="0" y="21600"/>
                </a:lnTo>
                <a:lnTo>
                  <a:pt x="4381" y="10800"/>
                </a:lnTo>
                <a:lnTo>
                  <a:pt x="0" y="0"/>
                </a:lnTo>
                <a:lnTo>
                  <a:pt x="17199" y="0"/>
                </a:lnTo>
                <a:lnTo>
                  <a:pt x="21600" y="10800"/>
                </a:lnTo>
                <a:close/>
              </a:path>
            </a:pathLst>
          </a:custGeom>
          <a:solidFill>
            <a:srgbClr val="B9CCE4"/>
          </a:solidFill>
          <a:ln>
            <a:noFill/>
          </a:ln>
        </p:spPr>
        <p:txBody>
          <a:bodyPr spcFirstLastPara="1" wrap="square" lIns="38100" tIns="38100" rIns="38100" bIns="38100" anchor="ctr" anchorCtr="0">
            <a:noAutofit/>
          </a:bodyPr>
          <a:lstStyle/>
          <a:p>
            <a:pPr marL="0" marR="0" lvl="0" indent="0" algn="ctr" rtl="0">
              <a:lnSpc>
                <a:spcPct val="150000"/>
              </a:lnSpc>
              <a:spcBef>
                <a:spcPts val="0"/>
              </a:spcBef>
              <a:spcAft>
                <a:spcPts val="0"/>
              </a:spcAft>
              <a:buNone/>
            </a:pPr>
            <a:r>
              <a:rPr lang="en-US" sz="2000" b="1" dirty="0" err="1">
                <a:solidFill>
                  <a:srgbClr val="262626"/>
                </a:solidFill>
                <a:latin typeface="Calibri"/>
                <a:ea typeface="Calibri"/>
                <a:cs typeface="Calibri"/>
                <a:sym typeface="Calibri"/>
              </a:rPr>
              <a:t>與語言中心之</a:t>
            </a:r>
            <a:endParaRPr sz="2000" b="1" dirty="0">
              <a:solidFill>
                <a:srgbClr val="262626"/>
              </a:solidFill>
              <a:latin typeface="Calibri"/>
              <a:ea typeface="Calibri"/>
              <a:cs typeface="Calibri"/>
              <a:sym typeface="Calibri"/>
            </a:endParaRPr>
          </a:p>
          <a:p>
            <a:pPr marL="0" marR="0" lvl="0" indent="0" algn="ctr" rtl="0">
              <a:lnSpc>
                <a:spcPct val="150000"/>
              </a:lnSpc>
              <a:spcBef>
                <a:spcPts val="0"/>
              </a:spcBef>
              <a:spcAft>
                <a:spcPts val="0"/>
              </a:spcAft>
              <a:buNone/>
            </a:pPr>
            <a:r>
              <a:rPr lang="en-US" sz="2000" b="1" dirty="0" err="1">
                <a:solidFill>
                  <a:srgbClr val="262626"/>
                </a:solidFill>
                <a:latin typeface="Calibri"/>
                <a:ea typeface="Calibri"/>
                <a:cs typeface="Calibri"/>
                <a:sym typeface="Calibri"/>
              </a:rPr>
              <a:t>英文教師討論</a:t>
            </a:r>
            <a:endParaRPr sz="2000" b="1" dirty="0">
              <a:solidFill>
                <a:srgbClr val="262626"/>
              </a:solidFill>
              <a:latin typeface="Calibri"/>
              <a:ea typeface="Calibri"/>
              <a:cs typeface="Calibri"/>
              <a:sym typeface="Calibri"/>
            </a:endParaRPr>
          </a:p>
        </p:txBody>
      </p:sp>
      <p:sp>
        <p:nvSpPr>
          <p:cNvPr id="100" name="Google Shape;100;g2d28997a2f8_3_14"/>
          <p:cNvSpPr/>
          <p:nvPr/>
        </p:nvSpPr>
        <p:spPr>
          <a:xfrm>
            <a:off x="5839346" y="1087918"/>
            <a:ext cx="3496304" cy="1077638"/>
          </a:xfrm>
          <a:custGeom>
            <a:avLst/>
            <a:gdLst/>
            <a:ahLst/>
            <a:cxnLst/>
            <a:rect l="l" t="t" r="r" b="b"/>
            <a:pathLst>
              <a:path w="21600" h="21600" extrusionOk="0">
                <a:moveTo>
                  <a:pt x="17215" y="21600"/>
                </a:moveTo>
                <a:lnTo>
                  <a:pt x="0" y="21600"/>
                </a:lnTo>
                <a:lnTo>
                  <a:pt x="4385" y="10800"/>
                </a:lnTo>
                <a:lnTo>
                  <a:pt x="0" y="0"/>
                </a:lnTo>
                <a:lnTo>
                  <a:pt x="17215" y="0"/>
                </a:lnTo>
                <a:lnTo>
                  <a:pt x="21600" y="10800"/>
                </a:lnTo>
                <a:close/>
              </a:path>
            </a:pathLst>
          </a:custGeom>
          <a:solidFill>
            <a:srgbClr val="93ACCD"/>
          </a:solidFill>
          <a:ln>
            <a:noFill/>
          </a:ln>
        </p:spPr>
        <p:txBody>
          <a:bodyPr spcFirstLastPara="1" wrap="square" lIns="38100" tIns="38100" rIns="38100" bIns="38100" anchor="ctr" anchorCtr="0">
            <a:noAutofit/>
          </a:bodyPr>
          <a:lstStyle/>
          <a:p>
            <a:pPr marL="0" marR="0" lvl="0" indent="0" algn="ctr" rtl="0">
              <a:lnSpc>
                <a:spcPct val="150000"/>
              </a:lnSpc>
              <a:spcBef>
                <a:spcPts val="0"/>
              </a:spcBef>
              <a:spcAft>
                <a:spcPts val="0"/>
              </a:spcAft>
              <a:buNone/>
            </a:pPr>
            <a:r>
              <a:rPr lang="en-US" sz="2000" b="1" dirty="0" err="1">
                <a:solidFill>
                  <a:schemeClr val="lt1"/>
                </a:solidFill>
                <a:latin typeface="Calibri"/>
                <a:ea typeface="Calibri"/>
                <a:cs typeface="Calibri"/>
                <a:sym typeface="Calibri"/>
              </a:rPr>
              <a:t>與開設ESAP課程</a:t>
            </a:r>
            <a:endParaRPr sz="2000" b="1" dirty="0">
              <a:solidFill>
                <a:schemeClr val="lt1"/>
              </a:solidFill>
              <a:latin typeface="Calibri"/>
              <a:ea typeface="Calibri"/>
              <a:cs typeface="Calibri"/>
              <a:sym typeface="Calibri"/>
            </a:endParaRPr>
          </a:p>
          <a:p>
            <a:pPr marL="0" marR="0" lvl="0" indent="0" algn="ctr" rtl="0">
              <a:lnSpc>
                <a:spcPct val="150000"/>
              </a:lnSpc>
              <a:spcBef>
                <a:spcPts val="0"/>
              </a:spcBef>
              <a:spcAft>
                <a:spcPts val="0"/>
              </a:spcAft>
              <a:buNone/>
            </a:pPr>
            <a:r>
              <a:rPr lang="en-US" sz="2000" b="1" dirty="0" err="1">
                <a:solidFill>
                  <a:schemeClr val="lt1"/>
                </a:solidFill>
                <a:latin typeface="Calibri"/>
                <a:ea typeface="Calibri"/>
                <a:cs typeface="Calibri"/>
                <a:sym typeface="Calibri"/>
              </a:rPr>
              <a:t>之教師討論</a:t>
            </a:r>
            <a:endParaRPr sz="2000" b="1" dirty="0">
              <a:solidFill>
                <a:schemeClr val="lt1"/>
              </a:solidFill>
              <a:latin typeface="Calibri"/>
              <a:ea typeface="Calibri"/>
              <a:cs typeface="Calibri"/>
              <a:sym typeface="Calibri"/>
            </a:endParaRPr>
          </a:p>
        </p:txBody>
      </p:sp>
      <p:grpSp>
        <p:nvGrpSpPr>
          <p:cNvPr id="102" name="Google Shape;102;g2d28997a2f8_3_14"/>
          <p:cNvGrpSpPr/>
          <p:nvPr/>
        </p:nvGrpSpPr>
        <p:grpSpPr>
          <a:xfrm>
            <a:off x="2856329" y="1908832"/>
            <a:ext cx="6479321" cy="4779111"/>
            <a:chOff x="3040229" y="1902132"/>
            <a:chExt cx="6479321" cy="4779111"/>
          </a:xfrm>
        </p:grpSpPr>
        <p:sp>
          <p:nvSpPr>
            <p:cNvPr id="103" name="Google Shape;103;g2d28997a2f8_3_14"/>
            <p:cNvSpPr txBox="1"/>
            <p:nvPr/>
          </p:nvSpPr>
          <p:spPr>
            <a:xfrm>
              <a:off x="3556750" y="1902132"/>
              <a:ext cx="5962800" cy="4602300"/>
            </a:xfrm>
            <a:prstGeom prst="rect">
              <a:avLst/>
            </a:prstGeom>
            <a:noFill/>
            <a:ln>
              <a:noFill/>
            </a:ln>
          </p:spPr>
          <p:txBody>
            <a:bodyPr spcFirstLastPara="1" wrap="square" lIns="91425" tIns="45700" rIns="91425" bIns="45700" anchor="t" anchorCtr="0">
              <a:spAutoFit/>
            </a:bodyPr>
            <a:lstStyle/>
            <a:p>
              <a:pPr marL="0" marR="0" lvl="0" indent="0" algn="l" rtl="0">
                <a:lnSpc>
                  <a:spcPct val="250000"/>
                </a:lnSpc>
                <a:spcBef>
                  <a:spcPts val="0"/>
                </a:spcBef>
                <a:spcAft>
                  <a:spcPts val="0"/>
                </a:spcAft>
                <a:buClr>
                  <a:srgbClr val="000000"/>
                </a:buClr>
                <a:buSzPts val="2400"/>
                <a:buFont typeface="Arial"/>
                <a:buNone/>
              </a:pPr>
              <a:r>
                <a:rPr lang="en-US" sz="2200" b="1" i="0" u="none" strike="noStrike" cap="none" dirty="0" err="1">
                  <a:solidFill>
                    <a:srgbClr val="171616"/>
                  </a:solidFill>
                  <a:latin typeface="Microsoft JhengHei"/>
                  <a:ea typeface="Microsoft JhengHei"/>
                  <a:cs typeface="Microsoft JhengHei"/>
                  <a:sym typeface="Microsoft JhengHei"/>
                </a:rPr>
                <a:t>培養學生英語能力</a:t>
              </a:r>
              <a:endParaRPr b="1" dirty="0">
                <a:solidFill>
                  <a:srgbClr val="171616"/>
                </a:solidFill>
                <a:latin typeface="Microsoft JhengHei"/>
                <a:ea typeface="Microsoft JhengHei"/>
                <a:cs typeface="Microsoft JhengHei"/>
                <a:sym typeface="Microsoft JhengHei"/>
              </a:endParaRPr>
            </a:p>
            <a:p>
              <a:pPr marL="0" marR="0" lvl="0" indent="0" algn="l" rtl="0">
                <a:lnSpc>
                  <a:spcPct val="250000"/>
                </a:lnSpc>
                <a:spcBef>
                  <a:spcPts val="0"/>
                </a:spcBef>
                <a:spcAft>
                  <a:spcPts val="0"/>
                </a:spcAft>
                <a:buClr>
                  <a:srgbClr val="000000"/>
                </a:buClr>
                <a:buSzPts val="2000"/>
                <a:buFont typeface="Arial"/>
                <a:buNone/>
              </a:pPr>
              <a:r>
                <a:rPr lang="en-US" sz="2200" b="1" i="0" u="none" strike="noStrike" cap="none" dirty="0" err="1">
                  <a:solidFill>
                    <a:srgbClr val="171616"/>
                  </a:solidFill>
                  <a:latin typeface="Microsoft JhengHei"/>
                  <a:ea typeface="Microsoft JhengHei"/>
                  <a:cs typeface="Microsoft JhengHei"/>
                  <a:sym typeface="Microsoft JhengHei"/>
                </a:rPr>
                <a:t>課堂演練比重增加</a:t>
              </a:r>
              <a:endParaRPr sz="1800" b="0" i="0" u="none" strike="noStrike" cap="none" dirty="0">
                <a:solidFill>
                  <a:schemeClr val="dk2"/>
                </a:solidFill>
                <a:latin typeface="Arial"/>
                <a:ea typeface="Arial"/>
                <a:cs typeface="Arial"/>
                <a:sym typeface="Arial"/>
              </a:endParaRPr>
            </a:p>
            <a:p>
              <a:pPr marL="0" marR="0" lvl="0" indent="0" algn="l" rtl="0">
                <a:lnSpc>
                  <a:spcPct val="250000"/>
                </a:lnSpc>
                <a:spcBef>
                  <a:spcPts val="0"/>
                </a:spcBef>
                <a:spcAft>
                  <a:spcPts val="0"/>
                </a:spcAft>
                <a:buClr>
                  <a:srgbClr val="000000"/>
                </a:buClr>
                <a:buSzPts val="2400"/>
                <a:buFont typeface="Arial"/>
                <a:buNone/>
              </a:pPr>
              <a:r>
                <a:rPr lang="en-US" sz="2200" b="1" i="0" u="none" strike="noStrike" cap="none" dirty="0" err="1">
                  <a:solidFill>
                    <a:schemeClr val="dk1"/>
                  </a:solidFill>
                  <a:latin typeface="Arial"/>
                  <a:ea typeface="Arial"/>
                  <a:cs typeface="Arial"/>
                  <a:sym typeface="Arial"/>
                </a:rPr>
                <a:t>課堂難易度調整</a:t>
              </a:r>
              <a:endParaRPr sz="1800" b="1" i="0" u="none" strike="noStrike" cap="none" dirty="0">
                <a:solidFill>
                  <a:schemeClr val="dk2"/>
                </a:solidFill>
                <a:latin typeface="Arial"/>
                <a:ea typeface="Arial"/>
                <a:cs typeface="Arial"/>
                <a:sym typeface="Arial"/>
              </a:endParaRPr>
            </a:p>
            <a:p>
              <a:pPr marL="0" marR="0" lvl="0" indent="0" algn="l" rtl="0">
                <a:lnSpc>
                  <a:spcPct val="250000"/>
                </a:lnSpc>
                <a:spcBef>
                  <a:spcPts val="0"/>
                </a:spcBef>
                <a:spcAft>
                  <a:spcPts val="0"/>
                </a:spcAft>
                <a:buClr>
                  <a:srgbClr val="000000"/>
                </a:buClr>
                <a:buSzPts val="2400"/>
                <a:buFont typeface="Arial"/>
                <a:buNone/>
              </a:pPr>
              <a:r>
                <a:rPr lang="en-US" sz="2200" b="1" i="0" u="none" strike="noStrike" cap="none" dirty="0" err="1">
                  <a:solidFill>
                    <a:schemeClr val="dk1"/>
                  </a:solidFill>
                  <a:latin typeface="Arial"/>
                  <a:ea typeface="Arial"/>
                  <a:cs typeface="Arial"/>
                  <a:sym typeface="Arial"/>
                </a:rPr>
                <a:t>ESAP教材對應</a:t>
              </a:r>
              <a:endParaRPr dirty="0">
                <a:solidFill>
                  <a:schemeClr val="dk2"/>
                </a:solidFill>
              </a:endParaRPr>
            </a:p>
            <a:p>
              <a:pPr marL="0" marR="0" lvl="0" indent="0" algn="l" rtl="0">
                <a:lnSpc>
                  <a:spcPct val="250000"/>
                </a:lnSpc>
                <a:spcBef>
                  <a:spcPts val="0"/>
                </a:spcBef>
                <a:spcAft>
                  <a:spcPts val="0"/>
                </a:spcAft>
                <a:buClr>
                  <a:srgbClr val="000000"/>
                </a:buClr>
                <a:buSzPts val="2400"/>
                <a:buFont typeface="Arial"/>
                <a:buNone/>
              </a:pPr>
              <a:r>
                <a:rPr lang="en-US" sz="2200" b="1" i="0" u="none" strike="noStrike" cap="none" dirty="0" err="1">
                  <a:solidFill>
                    <a:schemeClr val="dk1"/>
                  </a:solidFill>
                  <a:latin typeface="Arial"/>
                  <a:ea typeface="Arial"/>
                  <a:cs typeface="Arial"/>
                  <a:sym typeface="Arial"/>
                </a:rPr>
                <a:t>培養學生英語應用能力</a:t>
              </a:r>
              <a:endParaRPr sz="1200" dirty="0"/>
            </a:p>
            <a:p>
              <a:pPr marL="0" marR="0" lvl="0" indent="0" algn="l" rtl="0">
                <a:lnSpc>
                  <a:spcPct val="250000"/>
                </a:lnSpc>
                <a:spcBef>
                  <a:spcPts val="0"/>
                </a:spcBef>
                <a:spcAft>
                  <a:spcPts val="0"/>
                </a:spcAft>
                <a:buClr>
                  <a:srgbClr val="000000"/>
                </a:buClr>
                <a:buSzPts val="2000"/>
                <a:buFont typeface="Arial"/>
                <a:buNone/>
              </a:pPr>
              <a:r>
                <a:rPr lang="en-US" sz="1800" b="1" i="0" u="none" strike="noStrike" cap="none" dirty="0">
                  <a:solidFill>
                    <a:schemeClr val="dk1"/>
                  </a:solidFill>
                  <a:latin typeface="Arial"/>
                  <a:ea typeface="Arial"/>
                  <a:cs typeface="Arial"/>
                  <a:sym typeface="Arial"/>
                </a:rPr>
                <a:t> </a:t>
              </a:r>
              <a:endParaRPr sz="1800" b="0" i="0" u="none" strike="noStrike" cap="none" dirty="0">
                <a:solidFill>
                  <a:schemeClr val="dk2"/>
                </a:solidFill>
                <a:latin typeface="Arial"/>
                <a:ea typeface="Arial"/>
                <a:cs typeface="Arial"/>
                <a:sym typeface="Arial"/>
              </a:endParaRPr>
            </a:p>
          </p:txBody>
        </p:sp>
        <p:sp>
          <p:nvSpPr>
            <p:cNvPr id="104" name="Google Shape;104;g2d28997a2f8_3_14"/>
            <p:cNvSpPr txBox="1"/>
            <p:nvPr/>
          </p:nvSpPr>
          <p:spPr>
            <a:xfrm>
              <a:off x="3556747" y="2428975"/>
              <a:ext cx="5655300" cy="5694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1800" b="1" i="0" u="none" strike="noStrike" cap="none" dirty="0" err="1">
                  <a:solidFill>
                    <a:schemeClr val="dk2"/>
                  </a:solidFill>
                  <a:latin typeface="Microsoft JhengHei"/>
                  <a:ea typeface="Microsoft JhengHei"/>
                  <a:cs typeface="Microsoft JhengHei"/>
                  <a:sym typeface="Microsoft JhengHei"/>
                </a:rPr>
                <a:t>設定目標培養之學生英語能力（</a:t>
              </a:r>
              <a:r>
                <a:rPr lang="en-US" sz="1800" b="1" i="0" u="none" strike="noStrike" cap="none" dirty="0" err="1">
                  <a:solidFill>
                    <a:srgbClr val="CC0000"/>
                  </a:solidFill>
                  <a:latin typeface="Microsoft JhengHei"/>
                  <a:ea typeface="Microsoft JhengHei"/>
                  <a:cs typeface="Microsoft JhengHei"/>
                  <a:sym typeface="Microsoft JhengHei"/>
                </a:rPr>
                <a:t>聽、</a:t>
              </a:r>
              <a:r>
                <a:rPr lang="en-US" sz="2500" b="1" i="0" u="none" strike="noStrike" cap="none" dirty="0" err="1">
                  <a:solidFill>
                    <a:srgbClr val="CC0000"/>
                  </a:solidFill>
                  <a:latin typeface="Microsoft JhengHei"/>
                  <a:ea typeface="Microsoft JhengHei"/>
                  <a:cs typeface="Microsoft JhengHei"/>
                  <a:sym typeface="Microsoft JhengHei"/>
                </a:rPr>
                <a:t>說</a:t>
              </a:r>
              <a:r>
                <a:rPr lang="en-US" sz="1800" b="1" i="0" u="none" strike="noStrike" cap="none" dirty="0" err="1">
                  <a:solidFill>
                    <a:schemeClr val="dk2"/>
                  </a:solidFill>
                  <a:latin typeface="Microsoft JhengHei"/>
                  <a:ea typeface="Microsoft JhengHei"/>
                  <a:cs typeface="Microsoft JhengHei"/>
                  <a:sym typeface="Microsoft JhengHei"/>
                </a:rPr>
                <a:t>、</a:t>
              </a:r>
              <a:r>
                <a:rPr lang="en-US" sz="1800" b="1" i="0" u="none" strike="noStrike" cap="none" dirty="0" err="1">
                  <a:solidFill>
                    <a:srgbClr val="1155CC"/>
                  </a:solidFill>
                  <a:latin typeface="Microsoft JhengHei"/>
                  <a:ea typeface="Microsoft JhengHei"/>
                  <a:cs typeface="Microsoft JhengHei"/>
                  <a:sym typeface="Microsoft JhengHei"/>
                </a:rPr>
                <a:t>讀、</a:t>
              </a:r>
              <a:r>
                <a:rPr lang="en-US" sz="2500" b="1" i="0" u="none" strike="noStrike" cap="none" dirty="0" err="1">
                  <a:solidFill>
                    <a:srgbClr val="1155CC"/>
                  </a:solidFill>
                  <a:latin typeface="Microsoft JhengHei"/>
                  <a:ea typeface="Microsoft JhengHei"/>
                  <a:cs typeface="Microsoft JhengHei"/>
                  <a:sym typeface="Microsoft JhengHei"/>
                </a:rPr>
                <a:t>寫</a:t>
              </a:r>
              <a:r>
                <a:rPr lang="en-US" sz="1800" b="1" i="0" u="none" strike="noStrike" cap="none" dirty="0">
                  <a:solidFill>
                    <a:schemeClr val="dk2"/>
                  </a:solidFill>
                  <a:latin typeface="Microsoft JhengHei"/>
                  <a:ea typeface="Microsoft JhengHei"/>
                  <a:cs typeface="Microsoft JhengHei"/>
                  <a:sym typeface="Microsoft JhengHei"/>
                </a:rPr>
                <a:t>）</a:t>
              </a:r>
              <a:endParaRPr sz="1200" b="0" i="0" u="none" strike="noStrike" cap="none" dirty="0">
                <a:solidFill>
                  <a:srgbClr val="000000"/>
                </a:solidFill>
                <a:latin typeface="Arial"/>
                <a:ea typeface="Arial"/>
                <a:cs typeface="Arial"/>
                <a:sym typeface="Arial"/>
              </a:endParaRPr>
            </a:p>
          </p:txBody>
        </p:sp>
        <p:sp>
          <p:nvSpPr>
            <p:cNvPr id="105" name="Google Shape;105;g2d28997a2f8_3_14"/>
            <p:cNvSpPr txBox="1"/>
            <p:nvPr/>
          </p:nvSpPr>
          <p:spPr>
            <a:xfrm>
              <a:off x="3577422" y="3345550"/>
              <a:ext cx="55164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1800" b="1" i="0" u="none" strike="noStrike" cap="none" dirty="0" err="1">
                  <a:solidFill>
                    <a:schemeClr val="dk2"/>
                  </a:solidFill>
                  <a:latin typeface="Microsoft JhengHei"/>
                  <a:ea typeface="Microsoft JhengHei"/>
                  <a:cs typeface="Microsoft JhengHei"/>
                  <a:sym typeface="Microsoft JhengHei"/>
                </a:rPr>
                <a:t>學生利用演練中，增加英語口語、聽力練習時間</a:t>
              </a:r>
              <a:endParaRPr sz="1200" b="0" i="0" u="none" strike="noStrike" cap="none" dirty="0">
                <a:solidFill>
                  <a:srgbClr val="000000"/>
                </a:solidFill>
                <a:latin typeface="Arial"/>
                <a:ea typeface="Arial"/>
                <a:cs typeface="Arial"/>
                <a:sym typeface="Arial"/>
              </a:endParaRPr>
            </a:p>
          </p:txBody>
        </p:sp>
        <p:sp>
          <p:nvSpPr>
            <p:cNvPr id="106" name="Google Shape;106;g2d28997a2f8_3_14"/>
            <p:cNvSpPr txBox="1"/>
            <p:nvPr/>
          </p:nvSpPr>
          <p:spPr>
            <a:xfrm>
              <a:off x="3577425" y="5942343"/>
              <a:ext cx="57294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1800" b="1" i="0" u="none" strike="noStrike" cap="none" dirty="0" err="1">
                  <a:solidFill>
                    <a:schemeClr val="dk2"/>
                  </a:solidFill>
                  <a:latin typeface="Arial"/>
                  <a:ea typeface="Arial"/>
                  <a:cs typeface="Arial"/>
                  <a:sym typeface="Arial"/>
                </a:rPr>
                <a:t>可運用英語進行重點摘錄、歸納和概念表達的能力</a:t>
              </a:r>
              <a:r>
                <a:rPr lang="en-US" sz="1800" b="1" i="0" u="none" strike="noStrike" cap="none" dirty="0">
                  <a:solidFill>
                    <a:schemeClr val="dk2"/>
                  </a:solidFill>
                  <a:latin typeface="Arial"/>
                  <a:ea typeface="Arial"/>
                  <a:cs typeface="Arial"/>
                  <a:sym typeface="Arial"/>
                </a:rPr>
                <a:t>，</a:t>
              </a:r>
              <a:br>
                <a:rPr lang="en-US" sz="1800" b="1" i="0" u="none" strike="noStrike" cap="none" dirty="0">
                  <a:solidFill>
                    <a:schemeClr val="dk2"/>
                  </a:solidFill>
                  <a:latin typeface="Arial"/>
                  <a:ea typeface="Arial"/>
                  <a:cs typeface="Arial"/>
                  <a:sym typeface="Arial"/>
                </a:rPr>
              </a:br>
              <a:r>
                <a:rPr lang="en-US" sz="1800" b="1" i="0" u="none" strike="noStrike" cap="none" dirty="0" err="1">
                  <a:solidFill>
                    <a:schemeClr val="dk2"/>
                  </a:solidFill>
                  <a:latin typeface="Arial"/>
                  <a:ea typeface="Arial"/>
                  <a:cs typeface="Arial"/>
                  <a:sym typeface="Arial"/>
                </a:rPr>
                <a:t>甚至運用於研究結果的表達及分析</a:t>
              </a:r>
              <a:endParaRPr sz="1200" b="0" i="0" u="none" strike="noStrike" cap="none" dirty="0">
                <a:solidFill>
                  <a:srgbClr val="000000"/>
                </a:solidFill>
                <a:latin typeface="Arial"/>
                <a:ea typeface="Arial"/>
                <a:cs typeface="Arial"/>
                <a:sym typeface="Arial"/>
              </a:endParaRPr>
            </a:p>
          </p:txBody>
        </p:sp>
        <p:grpSp>
          <p:nvGrpSpPr>
            <p:cNvPr id="107" name="Google Shape;107;g2d28997a2f8_3_14"/>
            <p:cNvGrpSpPr/>
            <p:nvPr/>
          </p:nvGrpSpPr>
          <p:grpSpPr>
            <a:xfrm>
              <a:off x="3060904" y="2216697"/>
              <a:ext cx="516520" cy="476648"/>
              <a:chOff x="2175154" y="1326260"/>
              <a:chExt cx="516520" cy="476648"/>
            </a:xfrm>
          </p:grpSpPr>
          <p:sp>
            <p:nvSpPr>
              <p:cNvPr id="108" name="Google Shape;108;g2d28997a2f8_3_14"/>
              <p:cNvSpPr/>
              <p:nvPr/>
            </p:nvSpPr>
            <p:spPr>
              <a:xfrm>
                <a:off x="2175154" y="1402708"/>
                <a:ext cx="400200" cy="400200"/>
              </a:xfrm>
              <a:prstGeom prst="ellipse">
                <a:avLst/>
              </a:prstGeom>
              <a:solidFill>
                <a:srgbClr val="48A2A0">
                  <a:alpha val="6902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9" name="Google Shape;109;g2d28997a2f8_3_14"/>
              <p:cNvPicPr preferRelativeResize="0"/>
              <p:nvPr/>
            </p:nvPicPr>
            <p:blipFill rotWithShape="1">
              <a:blip r:embed="rId3">
                <a:alphaModFix/>
              </a:blip>
              <a:srcRect/>
              <a:stretch/>
            </p:blipFill>
            <p:spPr>
              <a:xfrm>
                <a:off x="2283729" y="1326260"/>
                <a:ext cx="407945" cy="407945"/>
              </a:xfrm>
              <a:prstGeom prst="rect">
                <a:avLst/>
              </a:prstGeom>
              <a:noFill/>
              <a:ln>
                <a:noFill/>
              </a:ln>
            </p:spPr>
          </p:pic>
        </p:grpSp>
        <p:sp>
          <p:nvSpPr>
            <p:cNvPr id="110" name="Google Shape;110;g2d28997a2f8_3_14"/>
            <p:cNvSpPr txBox="1"/>
            <p:nvPr/>
          </p:nvSpPr>
          <p:spPr>
            <a:xfrm>
              <a:off x="3577421" y="4187975"/>
              <a:ext cx="58593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1800" b="1" i="0" u="none" strike="noStrike" cap="none" dirty="0" err="1">
                  <a:solidFill>
                    <a:schemeClr val="dk2"/>
                  </a:solidFill>
                  <a:latin typeface="Arial"/>
                  <a:ea typeface="Arial"/>
                  <a:cs typeface="Arial"/>
                  <a:sym typeface="Arial"/>
                </a:rPr>
                <a:t>教師依據學生英語相關測驗結果，調整課堂語言難易度</a:t>
              </a:r>
              <a:endParaRPr sz="1200" b="0" i="0" u="none" strike="noStrike" cap="none" dirty="0">
                <a:solidFill>
                  <a:srgbClr val="000000"/>
                </a:solidFill>
                <a:latin typeface="Arial"/>
                <a:ea typeface="Arial"/>
                <a:cs typeface="Arial"/>
                <a:sym typeface="Arial"/>
              </a:endParaRPr>
            </a:p>
          </p:txBody>
        </p:sp>
        <p:sp>
          <p:nvSpPr>
            <p:cNvPr id="111" name="Google Shape;111;g2d28997a2f8_3_14"/>
            <p:cNvSpPr txBox="1"/>
            <p:nvPr/>
          </p:nvSpPr>
          <p:spPr>
            <a:xfrm>
              <a:off x="3577421" y="5027350"/>
              <a:ext cx="56553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2000"/>
                <a:buFont typeface="Arial"/>
                <a:buNone/>
              </a:pPr>
              <a:r>
                <a:rPr lang="en-US" sz="1800" b="1" i="0" u="none" strike="noStrike" cap="none" dirty="0" err="1">
                  <a:solidFill>
                    <a:schemeClr val="dk2"/>
                  </a:solidFill>
                  <a:latin typeface="Arial"/>
                  <a:ea typeface="Arial"/>
                  <a:cs typeface="Arial"/>
                  <a:sym typeface="Arial"/>
                </a:rPr>
                <a:t>ESAP教材內容須與對應基礎核心課程或EMI專業課程</a:t>
              </a:r>
              <a:endParaRPr sz="1200" b="0" i="0" u="none" strike="noStrike" cap="none" dirty="0">
                <a:solidFill>
                  <a:srgbClr val="000000"/>
                </a:solidFill>
                <a:latin typeface="Arial"/>
                <a:ea typeface="Arial"/>
                <a:cs typeface="Arial"/>
                <a:sym typeface="Arial"/>
              </a:endParaRPr>
            </a:p>
          </p:txBody>
        </p:sp>
        <p:grpSp>
          <p:nvGrpSpPr>
            <p:cNvPr id="112" name="Google Shape;112;g2d28997a2f8_3_14"/>
            <p:cNvGrpSpPr/>
            <p:nvPr/>
          </p:nvGrpSpPr>
          <p:grpSpPr>
            <a:xfrm>
              <a:off x="3040229" y="3040478"/>
              <a:ext cx="516520" cy="476648"/>
              <a:chOff x="2175154" y="1326260"/>
              <a:chExt cx="516520" cy="476648"/>
            </a:xfrm>
          </p:grpSpPr>
          <p:sp>
            <p:nvSpPr>
              <p:cNvPr id="113" name="Google Shape;113;g2d28997a2f8_3_14"/>
              <p:cNvSpPr/>
              <p:nvPr/>
            </p:nvSpPr>
            <p:spPr>
              <a:xfrm>
                <a:off x="2175154" y="1402708"/>
                <a:ext cx="400200" cy="400200"/>
              </a:xfrm>
              <a:prstGeom prst="ellipse">
                <a:avLst/>
              </a:prstGeom>
              <a:solidFill>
                <a:srgbClr val="48A2A0">
                  <a:alpha val="6902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4" name="Google Shape;114;g2d28997a2f8_3_14"/>
              <p:cNvPicPr preferRelativeResize="0"/>
              <p:nvPr/>
            </p:nvPicPr>
            <p:blipFill rotWithShape="1">
              <a:blip r:embed="rId3">
                <a:alphaModFix/>
              </a:blip>
              <a:srcRect/>
              <a:stretch/>
            </p:blipFill>
            <p:spPr>
              <a:xfrm>
                <a:off x="2283729" y="1326260"/>
                <a:ext cx="407945" cy="407945"/>
              </a:xfrm>
              <a:prstGeom prst="rect">
                <a:avLst/>
              </a:prstGeom>
              <a:noFill/>
              <a:ln>
                <a:noFill/>
              </a:ln>
            </p:spPr>
          </p:pic>
        </p:grpSp>
        <p:grpSp>
          <p:nvGrpSpPr>
            <p:cNvPr id="115" name="Google Shape;115;g2d28997a2f8_3_14"/>
            <p:cNvGrpSpPr/>
            <p:nvPr/>
          </p:nvGrpSpPr>
          <p:grpSpPr>
            <a:xfrm>
              <a:off x="3040229" y="3914960"/>
              <a:ext cx="516520" cy="476648"/>
              <a:chOff x="2175154" y="1326260"/>
              <a:chExt cx="516520" cy="476648"/>
            </a:xfrm>
          </p:grpSpPr>
          <p:sp>
            <p:nvSpPr>
              <p:cNvPr id="116" name="Google Shape;116;g2d28997a2f8_3_14"/>
              <p:cNvSpPr/>
              <p:nvPr/>
            </p:nvSpPr>
            <p:spPr>
              <a:xfrm>
                <a:off x="2175154" y="1402708"/>
                <a:ext cx="400200" cy="400200"/>
              </a:xfrm>
              <a:prstGeom prst="ellipse">
                <a:avLst/>
              </a:prstGeom>
              <a:solidFill>
                <a:srgbClr val="48A2A0">
                  <a:alpha val="6902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7" name="Google Shape;117;g2d28997a2f8_3_14"/>
              <p:cNvPicPr preferRelativeResize="0"/>
              <p:nvPr/>
            </p:nvPicPr>
            <p:blipFill rotWithShape="1">
              <a:blip r:embed="rId3">
                <a:alphaModFix/>
              </a:blip>
              <a:srcRect/>
              <a:stretch/>
            </p:blipFill>
            <p:spPr>
              <a:xfrm>
                <a:off x="2283729" y="1326260"/>
                <a:ext cx="407945" cy="407945"/>
              </a:xfrm>
              <a:prstGeom prst="rect">
                <a:avLst/>
              </a:prstGeom>
              <a:noFill/>
              <a:ln>
                <a:noFill/>
              </a:ln>
            </p:spPr>
          </p:pic>
        </p:grpSp>
        <p:grpSp>
          <p:nvGrpSpPr>
            <p:cNvPr id="118" name="Google Shape;118;g2d28997a2f8_3_14"/>
            <p:cNvGrpSpPr/>
            <p:nvPr/>
          </p:nvGrpSpPr>
          <p:grpSpPr>
            <a:xfrm>
              <a:off x="3040229" y="4704066"/>
              <a:ext cx="516520" cy="476648"/>
              <a:chOff x="2175154" y="1326260"/>
              <a:chExt cx="516520" cy="476648"/>
            </a:xfrm>
          </p:grpSpPr>
          <p:sp>
            <p:nvSpPr>
              <p:cNvPr id="119" name="Google Shape;119;g2d28997a2f8_3_14"/>
              <p:cNvSpPr/>
              <p:nvPr/>
            </p:nvSpPr>
            <p:spPr>
              <a:xfrm>
                <a:off x="2175154" y="1402708"/>
                <a:ext cx="400200" cy="400200"/>
              </a:xfrm>
              <a:prstGeom prst="ellipse">
                <a:avLst/>
              </a:prstGeom>
              <a:solidFill>
                <a:srgbClr val="48A2A0">
                  <a:alpha val="6902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 name="Google Shape;120;g2d28997a2f8_3_14"/>
              <p:cNvPicPr preferRelativeResize="0"/>
              <p:nvPr/>
            </p:nvPicPr>
            <p:blipFill rotWithShape="1">
              <a:blip r:embed="rId3">
                <a:alphaModFix/>
              </a:blip>
              <a:srcRect/>
              <a:stretch/>
            </p:blipFill>
            <p:spPr>
              <a:xfrm>
                <a:off x="2283729" y="1326260"/>
                <a:ext cx="407945" cy="407945"/>
              </a:xfrm>
              <a:prstGeom prst="rect">
                <a:avLst/>
              </a:prstGeom>
              <a:noFill/>
              <a:ln>
                <a:noFill/>
              </a:ln>
            </p:spPr>
          </p:pic>
        </p:grpSp>
        <p:grpSp>
          <p:nvGrpSpPr>
            <p:cNvPr id="121" name="Google Shape;121;g2d28997a2f8_3_14"/>
            <p:cNvGrpSpPr/>
            <p:nvPr/>
          </p:nvGrpSpPr>
          <p:grpSpPr>
            <a:xfrm>
              <a:off x="3040229" y="5561297"/>
              <a:ext cx="516520" cy="476648"/>
              <a:chOff x="2175154" y="1326260"/>
              <a:chExt cx="516520" cy="476648"/>
            </a:xfrm>
          </p:grpSpPr>
          <p:sp>
            <p:nvSpPr>
              <p:cNvPr id="122" name="Google Shape;122;g2d28997a2f8_3_14"/>
              <p:cNvSpPr/>
              <p:nvPr/>
            </p:nvSpPr>
            <p:spPr>
              <a:xfrm>
                <a:off x="2175154" y="1402708"/>
                <a:ext cx="400200" cy="400200"/>
              </a:xfrm>
              <a:prstGeom prst="ellipse">
                <a:avLst/>
              </a:prstGeom>
              <a:solidFill>
                <a:srgbClr val="48A2A0">
                  <a:alpha val="6902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3" name="Google Shape;123;g2d28997a2f8_3_14"/>
              <p:cNvPicPr preferRelativeResize="0"/>
              <p:nvPr/>
            </p:nvPicPr>
            <p:blipFill rotWithShape="1">
              <a:blip r:embed="rId3">
                <a:alphaModFix/>
              </a:blip>
              <a:srcRect/>
              <a:stretch/>
            </p:blipFill>
            <p:spPr>
              <a:xfrm>
                <a:off x="2283729" y="1326260"/>
                <a:ext cx="407945" cy="407945"/>
              </a:xfrm>
              <a:prstGeom prst="rect">
                <a:avLst/>
              </a:prstGeom>
              <a:noFill/>
              <a:ln>
                <a:noFill/>
              </a:ln>
            </p:spPr>
          </p:pic>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p:nvPr/>
        </p:nvSpPr>
        <p:spPr>
          <a:xfrm>
            <a:off x="-1226820" y="-1346917"/>
            <a:ext cx="2453700" cy="2453700"/>
          </a:xfrm>
          <a:prstGeom prst="ellipse">
            <a:avLst/>
          </a:prstGeom>
          <a:solidFill>
            <a:srgbClr val="48A2A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29" name="Google Shape;129;p13"/>
          <p:cNvSpPr/>
          <p:nvPr/>
        </p:nvSpPr>
        <p:spPr>
          <a:xfrm>
            <a:off x="434235" y="314138"/>
            <a:ext cx="792600" cy="792600"/>
          </a:xfrm>
          <a:prstGeom prst="ellipse">
            <a:avLst/>
          </a:prstGeom>
          <a:solidFill>
            <a:srgbClr val="6C92C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30" name="Google Shape;130;p13"/>
          <p:cNvSpPr/>
          <p:nvPr/>
        </p:nvSpPr>
        <p:spPr>
          <a:xfrm>
            <a:off x="1344025" y="448350"/>
            <a:ext cx="102510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a:solidFill>
                  <a:srgbClr val="3F3F3F"/>
                </a:solidFill>
                <a:latin typeface="Arial"/>
                <a:ea typeface="Arial"/>
                <a:cs typeface="Arial"/>
                <a:sym typeface="Arial"/>
              </a:rPr>
              <a:t>課綱發展流程</a:t>
            </a:r>
            <a:endParaRPr sz="2400" b="1" i="0" u="none" strike="noStrike" cap="none">
              <a:solidFill>
                <a:srgbClr val="7F7F7F"/>
              </a:solidFill>
              <a:latin typeface="Arial"/>
              <a:ea typeface="Arial"/>
              <a:cs typeface="Arial"/>
              <a:sym typeface="Arial"/>
            </a:endParaRPr>
          </a:p>
        </p:txBody>
      </p:sp>
      <p:sp>
        <p:nvSpPr>
          <p:cNvPr id="132" name="Google Shape;132;p13"/>
          <p:cNvSpPr/>
          <p:nvPr/>
        </p:nvSpPr>
        <p:spPr>
          <a:xfrm>
            <a:off x="1237550" y="3203575"/>
            <a:ext cx="9756000" cy="1240200"/>
          </a:xfrm>
          <a:prstGeom prst="roundRect">
            <a:avLst>
              <a:gd name="adj" fmla="val 16667"/>
            </a:avLst>
          </a:prstGeom>
          <a:solidFill>
            <a:srgbClr val="48A2A0">
              <a:alpha val="69020"/>
            </a:srgbClr>
          </a:solidFill>
          <a:ln>
            <a:noFill/>
          </a:ln>
        </p:spPr>
        <p:txBody>
          <a:bodyPr spcFirstLastPara="1" wrap="square" lIns="91425" tIns="91425" rIns="91425" bIns="91425" anchor="ctr" anchorCtr="0">
            <a:noAutofit/>
          </a:bodyPr>
          <a:lstStyle/>
          <a:p>
            <a:pPr marL="76200" lvl="0" indent="0" algn="ctr" rtl="0">
              <a:spcBef>
                <a:spcPts val="0"/>
              </a:spcBef>
              <a:spcAft>
                <a:spcPts val="0"/>
              </a:spcAft>
              <a:buNone/>
            </a:pPr>
            <a:r>
              <a:rPr lang="en-US" sz="3200" b="1">
                <a:solidFill>
                  <a:schemeClr val="lt1"/>
                </a:solidFill>
              </a:rPr>
              <a:t>                     </a:t>
            </a:r>
            <a:endParaRPr/>
          </a:p>
        </p:txBody>
      </p:sp>
      <p:sp>
        <p:nvSpPr>
          <p:cNvPr id="134" name="Google Shape;134;p13"/>
          <p:cNvSpPr/>
          <p:nvPr/>
        </p:nvSpPr>
        <p:spPr>
          <a:xfrm>
            <a:off x="1191625" y="1640425"/>
            <a:ext cx="9756000" cy="1240200"/>
          </a:xfrm>
          <a:prstGeom prst="roundRect">
            <a:avLst>
              <a:gd name="adj" fmla="val 16667"/>
            </a:avLst>
          </a:prstGeom>
          <a:solidFill>
            <a:srgbClr val="48A2A0"/>
          </a:solidFill>
          <a:ln>
            <a:noFill/>
          </a:ln>
        </p:spPr>
        <p:txBody>
          <a:bodyPr spcFirstLastPara="1" wrap="square" lIns="91425" tIns="91425" rIns="91425" bIns="91425" anchor="ctr" anchorCtr="0">
            <a:noAutofit/>
          </a:bodyPr>
          <a:lstStyle/>
          <a:p>
            <a:pPr marL="76200" lvl="0" indent="0" algn="ctr" rtl="0">
              <a:spcBef>
                <a:spcPts val="0"/>
              </a:spcBef>
              <a:spcAft>
                <a:spcPts val="0"/>
              </a:spcAft>
              <a:buClr>
                <a:schemeClr val="dk1"/>
              </a:buClr>
              <a:buSzPts val="1100"/>
              <a:buFont typeface="Arial"/>
              <a:buNone/>
            </a:pPr>
            <a:r>
              <a:rPr lang="en-US" sz="3200" b="1">
                <a:solidFill>
                  <a:schemeClr val="lt1"/>
                </a:solidFill>
              </a:rPr>
              <a:t>                  </a:t>
            </a:r>
            <a:endParaRPr/>
          </a:p>
        </p:txBody>
      </p:sp>
      <p:sp>
        <p:nvSpPr>
          <p:cNvPr id="136" name="Google Shape;136;p13"/>
          <p:cNvSpPr/>
          <p:nvPr/>
        </p:nvSpPr>
        <p:spPr>
          <a:xfrm>
            <a:off x="1237550" y="4766725"/>
            <a:ext cx="9756000" cy="1240200"/>
          </a:xfrm>
          <a:prstGeom prst="roundRect">
            <a:avLst>
              <a:gd name="adj" fmla="val 16667"/>
            </a:avLst>
          </a:prstGeom>
          <a:solidFill>
            <a:srgbClr val="75BDBD">
              <a:alpha val="69020"/>
            </a:srgbClr>
          </a:solidFill>
          <a:ln>
            <a:noFill/>
          </a:ln>
        </p:spPr>
        <p:txBody>
          <a:bodyPr spcFirstLastPara="1" wrap="square" lIns="91425" tIns="91425" rIns="91425" bIns="91425" anchor="ctr" anchorCtr="0">
            <a:noAutofit/>
          </a:bodyPr>
          <a:lstStyle/>
          <a:p>
            <a:pPr marL="76200" lvl="0" indent="0" algn="ctr" rtl="0">
              <a:spcBef>
                <a:spcPts val="0"/>
              </a:spcBef>
              <a:spcAft>
                <a:spcPts val="0"/>
              </a:spcAft>
              <a:buNone/>
            </a:pPr>
            <a:r>
              <a:rPr lang="en-US" sz="3200" b="1">
                <a:solidFill>
                  <a:schemeClr val="lt1"/>
                </a:solidFill>
              </a:rPr>
              <a:t>                    </a:t>
            </a:r>
            <a:endParaRPr/>
          </a:p>
        </p:txBody>
      </p:sp>
      <p:sp>
        <p:nvSpPr>
          <p:cNvPr id="138" name="Google Shape;138;p13"/>
          <p:cNvSpPr txBox="1"/>
          <p:nvPr/>
        </p:nvSpPr>
        <p:spPr>
          <a:xfrm>
            <a:off x="4104800" y="4801975"/>
            <a:ext cx="6507000" cy="11697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76200" lvl="0" indent="0" algn="ctr" rtl="0">
              <a:spcBef>
                <a:spcPts val="0"/>
              </a:spcBef>
              <a:spcAft>
                <a:spcPts val="0"/>
              </a:spcAft>
              <a:buNone/>
            </a:pPr>
            <a:r>
              <a:rPr lang="en-US" sz="3200" b="1">
                <a:solidFill>
                  <a:schemeClr val="lt1"/>
                </a:solidFill>
              </a:rPr>
              <a:t>學科專業老師和語言教師討論                     ESAP課綱架構及研發教材內容</a:t>
            </a:r>
            <a:endParaRPr/>
          </a:p>
        </p:txBody>
      </p:sp>
      <p:sp>
        <p:nvSpPr>
          <p:cNvPr id="139" name="Google Shape;139;p13"/>
          <p:cNvSpPr txBox="1"/>
          <p:nvPr/>
        </p:nvSpPr>
        <p:spPr>
          <a:xfrm>
            <a:off x="3934400" y="3485125"/>
            <a:ext cx="6847800" cy="6771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76200" lvl="0" indent="0" algn="ctr" rtl="0">
              <a:spcBef>
                <a:spcPts val="0"/>
              </a:spcBef>
              <a:spcAft>
                <a:spcPts val="0"/>
              </a:spcAft>
              <a:buNone/>
            </a:pPr>
            <a:r>
              <a:rPr lang="en-US" sz="3200" b="1">
                <a:solidFill>
                  <a:schemeClr val="lt1"/>
                </a:solidFill>
              </a:rPr>
              <a:t>學科專業老師提供專業課程核心內容</a:t>
            </a:r>
            <a:endParaRPr/>
          </a:p>
        </p:txBody>
      </p:sp>
      <p:sp>
        <p:nvSpPr>
          <p:cNvPr id="140" name="Google Shape;140;p13"/>
          <p:cNvSpPr txBox="1"/>
          <p:nvPr/>
        </p:nvSpPr>
        <p:spPr>
          <a:xfrm>
            <a:off x="3866000" y="1891100"/>
            <a:ext cx="6984600" cy="738900"/>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76200" lvl="0" indent="0" algn="ctr" rtl="0">
              <a:spcBef>
                <a:spcPts val="0"/>
              </a:spcBef>
              <a:spcAft>
                <a:spcPts val="0"/>
              </a:spcAft>
              <a:buNone/>
            </a:pPr>
            <a:r>
              <a:rPr lang="en-US" sz="3200" b="1">
                <a:solidFill>
                  <a:schemeClr val="lt1"/>
                </a:solidFill>
              </a:rPr>
              <a:t>課程盤點分類</a:t>
            </a:r>
            <a:r>
              <a:rPr lang="en-US" sz="3600" b="1">
                <a:solidFill>
                  <a:schemeClr val="lt1"/>
                </a:solidFill>
              </a:rPr>
              <a:t> </a:t>
            </a:r>
            <a:r>
              <a:rPr lang="en-US" sz="2600" b="1">
                <a:solidFill>
                  <a:schemeClr val="lt1"/>
                </a:solidFill>
              </a:rPr>
              <a:t>基礎、核心、進階</a:t>
            </a:r>
            <a:endParaRPr>
              <a:solidFill>
                <a:schemeClr val="dk1"/>
              </a:solidFill>
            </a:endParaRPr>
          </a:p>
        </p:txBody>
      </p:sp>
      <p:sp>
        <p:nvSpPr>
          <p:cNvPr id="16" name="圆角矩形 6">
            <a:extLst>
              <a:ext uri="{FF2B5EF4-FFF2-40B4-BE49-F238E27FC236}">
                <a16:creationId xmlns:a16="http://schemas.microsoft.com/office/drawing/2014/main" id="{1D804D84-782F-4436-9C05-06D57152AC2A}"/>
              </a:ext>
            </a:extLst>
          </p:cNvPr>
          <p:cNvSpPr>
            <a:spLocks noChangeArrowheads="1"/>
          </p:cNvSpPr>
          <p:nvPr/>
        </p:nvSpPr>
        <p:spPr bwMode="auto">
          <a:xfrm>
            <a:off x="1189656" y="1640425"/>
            <a:ext cx="2453701" cy="1240200"/>
          </a:xfrm>
          <a:prstGeom prst="roundRect">
            <a:avLst>
              <a:gd name="adj" fmla="val 16667"/>
            </a:avLst>
          </a:prstGeom>
          <a:solidFill>
            <a:schemeClr val="bg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TW" sz="4000" dirty="0">
                <a:solidFill>
                  <a:srgbClr val="48A2A0"/>
                </a:solidFill>
                <a:latin typeface="Arial Black" panose="020B0A04020102020204" pitchFamily="34" charset="0"/>
              </a:rPr>
              <a:t>STEP</a:t>
            </a:r>
            <a:r>
              <a:rPr lang="zh-TW" altLang="en-US" sz="4000" dirty="0">
                <a:solidFill>
                  <a:srgbClr val="48A2A0"/>
                </a:solidFill>
                <a:latin typeface="Arial Black" panose="020B0A04020102020204" pitchFamily="34" charset="0"/>
              </a:rPr>
              <a:t> </a:t>
            </a:r>
            <a:r>
              <a:rPr lang="en-US" altLang="zh-TW" sz="4000" dirty="0">
                <a:solidFill>
                  <a:srgbClr val="48A2A0"/>
                </a:solidFill>
                <a:latin typeface="Arial Black" panose="020B0A04020102020204" pitchFamily="34" charset="0"/>
              </a:rPr>
              <a:t>1</a:t>
            </a:r>
            <a:endParaRPr lang="zh-CN" altLang="en-US" sz="4000" dirty="0">
              <a:solidFill>
                <a:srgbClr val="48A2A0"/>
              </a:solidFill>
              <a:latin typeface="Arial Black" panose="020B0A04020102020204" pitchFamily="34" charset="0"/>
            </a:endParaRPr>
          </a:p>
        </p:txBody>
      </p:sp>
      <p:sp>
        <p:nvSpPr>
          <p:cNvPr id="17" name="圆角矩形 6">
            <a:extLst>
              <a:ext uri="{FF2B5EF4-FFF2-40B4-BE49-F238E27FC236}">
                <a16:creationId xmlns:a16="http://schemas.microsoft.com/office/drawing/2014/main" id="{14094B53-B703-47CB-8AA0-827EF048C0A5}"/>
              </a:ext>
            </a:extLst>
          </p:cNvPr>
          <p:cNvSpPr>
            <a:spLocks noChangeArrowheads="1"/>
          </p:cNvSpPr>
          <p:nvPr/>
        </p:nvSpPr>
        <p:spPr bwMode="auto">
          <a:xfrm>
            <a:off x="1237550" y="3203575"/>
            <a:ext cx="2453701" cy="1240200"/>
          </a:xfrm>
          <a:prstGeom prst="roundRect">
            <a:avLst>
              <a:gd name="adj" fmla="val 16667"/>
            </a:avLst>
          </a:prstGeom>
          <a:solidFill>
            <a:schemeClr val="bg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TW" sz="4000" dirty="0">
                <a:solidFill>
                  <a:srgbClr val="7CBAB8"/>
                </a:solidFill>
                <a:latin typeface="Arial Black" panose="020B0A04020102020204" pitchFamily="34" charset="0"/>
              </a:rPr>
              <a:t>STEP</a:t>
            </a:r>
            <a:r>
              <a:rPr lang="zh-TW" altLang="en-US" sz="4000" dirty="0">
                <a:solidFill>
                  <a:srgbClr val="7CBAB8"/>
                </a:solidFill>
                <a:latin typeface="Arial Black" panose="020B0A04020102020204" pitchFamily="34" charset="0"/>
              </a:rPr>
              <a:t> </a:t>
            </a:r>
            <a:r>
              <a:rPr lang="en-US" altLang="zh-TW" sz="4000" dirty="0">
                <a:solidFill>
                  <a:srgbClr val="7CBAB8"/>
                </a:solidFill>
                <a:latin typeface="Arial Black" panose="020B0A04020102020204" pitchFamily="34" charset="0"/>
              </a:rPr>
              <a:t>2</a:t>
            </a:r>
            <a:endParaRPr lang="zh-CN" altLang="en-US" sz="4000" dirty="0">
              <a:solidFill>
                <a:srgbClr val="7CBAB8"/>
              </a:solidFill>
              <a:latin typeface="Arial Black" panose="020B0A04020102020204" pitchFamily="34" charset="0"/>
            </a:endParaRPr>
          </a:p>
        </p:txBody>
      </p:sp>
      <p:sp>
        <p:nvSpPr>
          <p:cNvPr id="18" name="圆角矩形 6">
            <a:extLst>
              <a:ext uri="{FF2B5EF4-FFF2-40B4-BE49-F238E27FC236}">
                <a16:creationId xmlns:a16="http://schemas.microsoft.com/office/drawing/2014/main" id="{4A00781C-68AE-4C01-B459-943782D55EC6}"/>
              </a:ext>
            </a:extLst>
          </p:cNvPr>
          <p:cNvSpPr>
            <a:spLocks noChangeArrowheads="1"/>
          </p:cNvSpPr>
          <p:nvPr/>
        </p:nvSpPr>
        <p:spPr bwMode="auto">
          <a:xfrm>
            <a:off x="1237550" y="4766725"/>
            <a:ext cx="2453701" cy="1240200"/>
          </a:xfrm>
          <a:prstGeom prst="roundRect">
            <a:avLst>
              <a:gd name="adj" fmla="val 16667"/>
            </a:avLst>
          </a:prstGeom>
          <a:solidFill>
            <a:schemeClr val="bg1">
              <a:alpha val="7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en-US" altLang="zh-TW" sz="4000" dirty="0">
                <a:solidFill>
                  <a:srgbClr val="9DCECE"/>
                </a:solidFill>
                <a:latin typeface="Arial Black" panose="020B0A04020102020204" pitchFamily="34" charset="0"/>
              </a:rPr>
              <a:t>STEP</a:t>
            </a:r>
            <a:r>
              <a:rPr lang="zh-TW" altLang="en-US" sz="4000" dirty="0">
                <a:solidFill>
                  <a:srgbClr val="9DCECE"/>
                </a:solidFill>
                <a:latin typeface="Arial Black" panose="020B0A04020102020204" pitchFamily="34" charset="0"/>
              </a:rPr>
              <a:t> </a:t>
            </a:r>
            <a:r>
              <a:rPr lang="en-US" altLang="zh-TW" sz="4000" dirty="0">
                <a:solidFill>
                  <a:srgbClr val="9DCECE"/>
                </a:solidFill>
                <a:latin typeface="Arial Black" panose="020B0A04020102020204" pitchFamily="34" charset="0"/>
              </a:rPr>
              <a:t>3</a:t>
            </a:r>
            <a:endParaRPr lang="zh-CN" altLang="en-US" sz="4000" dirty="0">
              <a:solidFill>
                <a:srgbClr val="9DCECE"/>
              </a:solidFill>
              <a:latin typeface="Arial Black" panose="020B0A040201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7"/>
          <p:cNvSpPr/>
          <p:nvPr/>
        </p:nvSpPr>
        <p:spPr>
          <a:xfrm>
            <a:off x="-1226820" y="-1346917"/>
            <a:ext cx="2453700" cy="2453700"/>
          </a:xfrm>
          <a:prstGeom prst="ellipse">
            <a:avLst/>
          </a:prstGeom>
          <a:solidFill>
            <a:srgbClr val="48A2A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6" name="Google Shape;146;p7"/>
          <p:cNvSpPr/>
          <p:nvPr/>
        </p:nvSpPr>
        <p:spPr>
          <a:xfrm>
            <a:off x="434235" y="314138"/>
            <a:ext cx="792600" cy="792600"/>
          </a:xfrm>
          <a:prstGeom prst="ellipse">
            <a:avLst/>
          </a:prstGeom>
          <a:solidFill>
            <a:srgbClr val="6C92C0">
              <a:alpha val="69019"/>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147" name="Google Shape;147;p7"/>
          <p:cNvSpPr/>
          <p:nvPr/>
        </p:nvSpPr>
        <p:spPr>
          <a:xfrm>
            <a:off x="1344025" y="448350"/>
            <a:ext cx="9251400" cy="400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1" dirty="0" err="1">
                <a:solidFill>
                  <a:srgbClr val="3F3F3F"/>
                </a:solidFill>
              </a:rPr>
              <a:t>執行辦法</a:t>
            </a:r>
            <a:r>
              <a:rPr lang="en-US" sz="3200" b="1" dirty="0">
                <a:solidFill>
                  <a:srgbClr val="3F3F3F"/>
                </a:solidFill>
              </a:rPr>
              <a:t> - 「</a:t>
            </a:r>
            <a:r>
              <a:rPr lang="en-US" sz="3200" b="1" dirty="0" err="1">
                <a:solidFill>
                  <a:srgbClr val="3F3F3F"/>
                </a:solidFill>
              </a:rPr>
              <a:t>領域專長模組化雙語課程」教師社群</a:t>
            </a:r>
            <a:endParaRPr sz="2400" b="1" i="0" u="none" strike="noStrike" cap="none" dirty="0">
              <a:solidFill>
                <a:srgbClr val="7F7F7F"/>
              </a:solidFill>
              <a:latin typeface="Arial"/>
              <a:ea typeface="Arial"/>
              <a:cs typeface="Arial"/>
              <a:sym typeface="Arial"/>
            </a:endParaRPr>
          </a:p>
        </p:txBody>
      </p:sp>
      <p:grpSp>
        <p:nvGrpSpPr>
          <p:cNvPr id="148" name="Google Shape;148;p7"/>
          <p:cNvGrpSpPr/>
          <p:nvPr/>
        </p:nvGrpSpPr>
        <p:grpSpPr>
          <a:xfrm>
            <a:off x="6850523" y="1232664"/>
            <a:ext cx="5026967" cy="1276975"/>
            <a:chOff x="115900" y="1887300"/>
            <a:chExt cx="5060875" cy="1527117"/>
          </a:xfrm>
        </p:grpSpPr>
        <p:pic>
          <p:nvPicPr>
            <p:cNvPr id="149" name="Google Shape;149;p7"/>
            <p:cNvPicPr preferRelativeResize="0"/>
            <p:nvPr/>
          </p:nvPicPr>
          <p:blipFill rotWithShape="1">
            <a:blip r:embed="rId3">
              <a:alphaModFix/>
            </a:blip>
            <a:srcRect/>
            <a:stretch/>
          </p:blipFill>
          <p:spPr>
            <a:xfrm>
              <a:off x="115900" y="1887300"/>
              <a:ext cx="5060875" cy="1527117"/>
            </a:xfrm>
            <a:prstGeom prst="rect">
              <a:avLst/>
            </a:prstGeom>
            <a:noFill/>
            <a:ln>
              <a:noFill/>
            </a:ln>
          </p:spPr>
        </p:pic>
        <p:sp>
          <p:nvSpPr>
            <p:cNvPr id="150" name="Google Shape;150;p7"/>
            <p:cNvSpPr txBox="1"/>
            <p:nvPr/>
          </p:nvSpPr>
          <p:spPr>
            <a:xfrm>
              <a:off x="205626" y="2002050"/>
              <a:ext cx="2572500" cy="552049"/>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2400" b="1" i="0" u="none" strike="noStrike" cap="none">
                  <a:solidFill>
                    <a:schemeClr val="lt1"/>
                  </a:solidFill>
                  <a:latin typeface="Arial"/>
                  <a:ea typeface="Arial"/>
                  <a:cs typeface="Arial"/>
                  <a:sym typeface="Arial"/>
                </a:rPr>
                <a:t>社群組成</a:t>
              </a:r>
              <a:endParaRPr sz="2400" b="1" i="0" u="none" strike="noStrike" cap="none">
                <a:solidFill>
                  <a:schemeClr val="lt1"/>
                </a:solidFill>
                <a:latin typeface="Arial"/>
                <a:ea typeface="Arial"/>
                <a:cs typeface="Arial"/>
                <a:sym typeface="Arial"/>
              </a:endParaRPr>
            </a:p>
          </p:txBody>
        </p:sp>
        <p:sp>
          <p:nvSpPr>
            <p:cNvPr id="151" name="Google Shape;151;p7"/>
            <p:cNvSpPr txBox="1"/>
            <p:nvPr/>
          </p:nvSpPr>
          <p:spPr>
            <a:xfrm>
              <a:off x="328088" y="2448750"/>
              <a:ext cx="4636500" cy="883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800" b="0" i="0" u="none" strike="noStrike" cap="none">
                  <a:solidFill>
                    <a:schemeClr val="lt1"/>
                  </a:solidFill>
                  <a:latin typeface="Arial"/>
                  <a:ea typeface="Arial"/>
                  <a:cs typeface="Arial"/>
                  <a:sym typeface="Arial"/>
                </a:rPr>
                <a:t>同一領域之</a:t>
              </a:r>
              <a:r>
                <a:rPr lang="en-US" sz="1800" b="1" i="0" u="none" strike="noStrike" cap="none">
                  <a:solidFill>
                    <a:schemeClr val="lt1"/>
                  </a:solidFill>
                  <a:highlight>
                    <a:schemeClr val="accent4"/>
                  </a:highlight>
                  <a:latin typeface="Arial"/>
                  <a:ea typeface="Arial"/>
                  <a:cs typeface="Arial"/>
                  <a:sym typeface="Arial"/>
                </a:rPr>
                <a:t>基礎核心課程教師</a:t>
              </a:r>
              <a:r>
                <a:rPr lang="en-US" sz="1800" b="0" i="0" u="none" strike="noStrike" cap="none">
                  <a:solidFill>
                    <a:schemeClr val="lt1"/>
                  </a:solidFill>
                  <a:latin typeface="Arial"/>
                  <a:ea typeface="Arial"/>
                  <a:cs typeface="Arial"/>
                  <a:sym typeface="Arial"/>
                </a:rPr>
                <a:t>及</a:t>
              </a:r>
              <a:r>
                <a:rPr lang="en-US" sz="1800" b="1" i="0" u="none" strike="noStrike" cap="none">
                  <a:solidFill>
                    <a:schemeClr val="lt1"/>
                  </a:solidFill>
                  <a:highlight>
                    <a:schemeClr val="accent4"/>
                  </a:highlight>
                  <a:latin typeface="Arial"/>
                  <a:ea typeface="Arial"/>
                  <a:cs typeface="Arial"/>
                  <a:sym typeface="Arial"/>
                </a:rPr>
                <a:t>語言教學專長教師</a:t>
              </a:r>
              <a:r>
                <a:rPr lang="en-US" sz="1800" b="0" i="0" u="none" strike="noStrike" cap="none">
                  <a:solidFill>
                    <a:schemeClr val="lt1"/>
                  </a:solidFill>
                  <a:latin typeface="Arial"/>
                  <a:ea typeface="Arial"/>
                  <a:cs typeface="Arial"/>
                  <a:sym typeface="Arial"/>
                </a:rPr>
                <a:t>組成，社群總成員</a:t>
              </a:r>
              <a:r>
                <a:rPr lang="en-US" sz="1800" b="1" i="0" u="none" strike="noStrike" cap="none">
                  <a:solidFill>
                    <a:schemeClr val="lt1"/>
                  </a:solidFill>
                  <a:latin typeface="Arial"/>
                  <a:ea typeface="Arial"/>
                  <a:cs typeface="Arial"/>
                  <a:sym typeface="Arial"/>
                </a:rPr>
                <a:t>3-5人</a:t>
              </a:r>
              <a:endParaRPr sz="600" b="0" i="0" u="none" strike="noStrike" cap="none">
                <a:solidFill>
                  <a:srgbClr val="000000"/>
                </a:solidFill>
                <a:latin typeface="Arial"/>
                <a:ea typeface="Arial"/>
                <a:cs typeface="Arial"/>
                <a:sym typeface="Arial"/>
              </a:endParaRPr>
            </a:p>
          </p:txBody>
        </p:sp>
      </p:grpSp>
      <p:grpSp>
        <p:nvGrpSpPr>
          <p:cNvPr id="152" name="Google Shape;152;p7"/>
          <p:cNvGrpSpPr/>
          <p:nvPr/>
        </p:nvGrpSpPr>
        <p:grpSpPr>
          <a:xfrm>
            <a:off x="6845170" y="2615060"/>
            <a:ext cx="5027097" cy="2053619"/>
            <a:chOff x="1505626" y="3768450"/>
            <a:chExt cx="9115316" cy="2053619"/>
          </a:xfrm>
        </p:grpSpPr>
        <p:pic>
          <p:nvPicPr>
            <p:cNvPr id="153" name="Google Shape;153;p7"/>
            <p:cNvPicPr preferRelativeResize="0"/>
            <p:nvPr/>
          </p:nvPicPr>
          <p:blipFill rotWithShape="1">
            <a:blip r:embed="rId4">
              <a:alphaModFix/>
            </a:blip>
            <a:srcRect/>
            <a:stretch/>
          </p:blipFill>
          <p:spPr>
            <a:xfrm>
              <a:off x="1505626" y="3768450"/>
              <a:ext cx="9115316" cy="2053619"/>
            </a:xfrm>
            <a:prstGeom prst="rect">
              <a:avLst/>
            </a:prstGeom>
            <a:noFill/>
            <a:ln>
              <a:noFill/>
            </a:ln>
          </p:spPr>
        </p:pic>
        <p:sp>
          <p:nvSpPr>
            <p:cNvPr id="154" name="Google Shape;154;p7"/>
            <p:cNvSpPr txBox="1"/>
            <p:nvPr/>
          </p:nvSpPr>
          <p:spPr>
            <a:xfrm>
              <a:off x="1681352" y="3859275"/>
              <a:ext cx="4801136" cy="461624"/>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2400" b="1" i="0" u="none" strike="noStrike" cap="none">
                  <a:solidFill>
                    <a:schemeClr val="lt1"/>
                  </a:solidFill>
                  <a:latin typeface="Arial"/>
                  <a:ea typeface="Arial"/>
                  <a:cs typeface="Arial"/>
                  <a:sym typeface="Arial"/>
                </a:rPr>
                <a:t>社群活動</a:t>
              </a:r>
              <a:endParaRPr sz="2400" b="1" i="0" u="none" strike="noStrike" cap="none">
                <a:solidFill>
                  <a:schemeClr val="lt1"/>
                </a:solidFill>
                <a:latin typeface="Arial"/>
                <a:ea typeface="Arial"/>
                <a:cs typeface="Arial"/>
                <a:sym typeface="Arial"/>
              </a:endParaRPr>
            </a:p>
          </p:txBody>
        </p:sp>
        <p:sp>
          <p:nvSpPr>
            <p:cNvPr id="155" name="Google Shape;155;p7"/>
            <p:cNvSpPr txBox="1"/>
            <p:nvPr/>
          </p:nvSpPr>
          <p:spPr>
            <a:xfrm>
              <a:off x="1522056" y="4360636"/>
              <a:ext cx="8996700" cy="1417500"/>
            </a:xfrm>
            <a:prstGeom prst="rect">
              <a:avLst/>
            </a:prstGeom>
            <a:noFill/>
            <a:ln>
              <a:noFill/>
            </a:ln>
          </p:spPr>
          <p:txBody>
            <a:bodyPr spcFirstLastPara="1" wrap="square" lIns="91425" tIns="91425" rIns="91425" bIns="91425" anchor="t" anchorCtr="0">
              <a:spAutoFit/>
            </a:bodyPr>
            <a:lstStyle/>
            <a:p>
              <a:pPr marL="12700" lvl="0" indent="0" algn="l" rtl="0">
                <a:lnSpc>
                  <a:spcPct val="115000"/>
                </a:lnSpc>
                <a:spcBef>
                  <a:spcPts val="0"/>
                </a:spcBef>
                <a:spcAft>
                  <a:spcPts val="0"/>
                </a:spcAft>
                <a:buClr>
                  <a:schemeClr val="dk1"/>
                </a:buClr>
                <a:buSzPts val="1100"/>
                <a:buFont typeface="Arial"/>
                <a:buNone/>
              </a:pPr>
              <a:r>
                <a:rPr lang="en-US" sz="1800">
                  <a:solidFill>
                    <a:srgbClr val="FFFFFF"/>
                  </a:solidFill>
                </a:rPr>
                <a:t>1.</a:t>
              </a:r>
              <a:r>
                <a:rPr lang="en-US" sz="1800" b="1">
                  <a:solidFill>
                    <a:srgbClr val="FFFFFF"/>
                  </a:solidFill>
                  <a:highlight>
                    <a:srgbClr val="FFC000"/>
                  </a:highlight>
                </a:rPr>
                <a:t>課程盤點</a:t>
              </a:r>
              <a:r>
                <a:rPr lang="en-US" sz="1800">
                  <a:solidFill>
                    <a:srgbClr val="FFFFFF"/>
                  </a:solidFill>
                </a:rPr>
                <a:t>：盤點該領域基礎核心課程與EMI進  </a:t>
              </a:r>
              <a:endParaRPr sz="1800">
                <a:solidFill>
                  <a:srgbClr val="FFFFFF"/>
                </a:solidFill>
              </a:endParaRPr>
            </a:p>
            <a:p>
              <a:pPr marL="12700" lvl="0" indent="0" algn="l" rtl="0">
                <a:lnSpc>
                  <a:spcPct val="115000"/>
                </a:lnSpc>
                <a:spcBef>
                  <a:spcPts val="0"/>
                </a:spcBef>
                <a:spcAft>
                  <a:spcPts val="0"/>
                </a:spcAft>
                <a:buClr>
                  <a:schemeClr val="dk1"/>
                </a:buClr>
                <a:buSzPts val="1100"/>
                <a:buFont typeface="Arial"/>
                <a:buNone/>
              </a:pPr>
              <a:r>
                <a:rPr lang="en-US" sz="1800">
                  <a:solidFill>
                    <a:srgbClr val="FFFFFF"/>
                  </a:solidFill>
                </a:rPr>
                <a:t>階專業課程</a:t>
              </a:r>
              <a:endParaRPr sz="1800">
                <a:solidFill>
                  <a:srgbClr val="FFFFFF"/>
                </a:solidFill>
              </a:endParaRPr>
            </a:p>
            <a:p>
              <a:pPr marL="12700" lvl="0" indent="0" algn="l" rtl="0">
                <a:lnSpc>
                  <a:spcPct val="115000"/>
                </a:lnSpc>
                <a:spcBef>
                  <a:spcPts val="0"/>
                </a:spcBef>
                <a:spcAft>
                  <a:spcPts val="0"/>
                </a:spcAft>
                <a:buSzPts val="1100"/>
                <a:buNone/>
              </a:pPr>
              <a:r>
                <a:rPr lang="en-US" sz="1800">
                  <a:solidFill>
                    <a:srgbClr val="FFFFFF"/>
                  </a:solidFill>
                </a:rPr>
                <a:t>2.</a:t>
              </a:r>
              <a:r>
                <a:rPr lang="en-US" sz="1800" b="1">
                  <a:solidFill>
                    <a:srgbClr val="FFFFFF"/>
                  </a:solidFill>
                  <a:highlight>
                    <a:srgbClr val="FFC000"/>
                  </a:highlight>
                </a:rPr>
                <a:t>ESAP課綱研發</a:t>
              </a:r>
              <a:r>
                <a:rPr lang="en-US" sz="1800">
                  <a:solidFill>
                    <a:srgbClr val="FFFFFF"/>
                  </a:solidFill>
                </a:rPr>
                <a:t>：依據課程盤點之串聯發展ESAP課綱，使ESAP同時發揮輔助及接軌功能</a:t>
              </a:r>
              <a:endParaRPr sz="1800" b="1">
                <a:solidFill>
                  <a:schemeClr val="lt1"/>
                </a:solidFill>
                <a:highlight>
                  <a:schemeClr val="accent4"/>
                </a:highlight>
              </a:endParaRPr>
            </a:p>
          </p:txBody>
        </p:sp>
      </p:grpSp>
      <p:grpSp>
        <p:nvGrpSpPr>
          <p:cNvPr id="156" name="Google Shape;156;p7"/>
          <p:cNvGrpSpPr/>
          <p:nvPr/>
        </p:nvGrpSpPr>
        <p:grpSpPr>
          <a:xfrm>
            <a:off x="6835446" y="4819139"/>
            <a:ext cx="5060875" cy="1263375"/>
            <a:chOff x="115900" y="1887300"/>
            <a:chExt cx="5060875" cy="1263375"/>
          </a:xfrm>
        </p:grpSpPr>
        <p:pic>
          <p:nvPicPr>
            <p:cNvPr id="157" name="Google Shape;157;p7"/>
            <p:cNvPicPr preferRelativeResize="0"/>
            <p:nvPr/>
          </p:nvPicPr>
          <p:blipFill rotWithShape="1">
            <a:blip r:embed="rId3">
              <a:alphaModFix/>
            </a:blip>
            <a:srcRect/>
            <a:stretch/>
          </p:blipFill>
          <p:spPr>
            <a:xfrm>
              <a:off x="115900" y="1887300"/>
              <a:ext cx="5060875" cy="1263375"/>
            </a:xfrm>
            <a:prstGeom prst="rect">
              <a:avLst/>
            </a:prstGeom>
            <a:noFill/>
            <a:ln>
              <a:noFill/>
            </a:ln>
          </p:spPr>
        </p:pic>
        <p:sp>
          <p:nvSpPr>
            <p:cNvPr id="158" name="Google Shape;158;p7"/>
            <p:cNvSpPr txBox="1"/>
            <p:nvPr/>
          </p:nvSpPr>
          <p:spPr>
            <a:xfrm>
              <a:off x="205626" y="2002050"/>
              <a:ext cx="2572500" cy="461624"/>
            </a:xfrm>
            <a:prstGeom prst="rect">
              <a:avLst/>
            </a:prstGeom>
            <a:noFill/>
            <a:ln>
              <a:noFill/>
            </a:ln>
            <a:effectLst>
              <a:outerShdw blurRad="57150" dist="19050" dir="5400000" algn="bl" rotWithShape="0">
                <a:srgbClr val="000000">
                  <a:alpha val="49411"/>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2400" b="1" i="0" u="none" strike="noStrike" cap="none">
                  <a:solidFill>
                    <a:schemeClr val="lt1"/>
                  </a:solidFill>
                  <a:latin typeface="Arial"/>
                  <a:ea typeface="Arial"/>
                  <a:cs typeface="Arial"/>
                  <a:sym typeface="Arial"/>
                </a:rPr>
                <a:t>社群管考</a:t>
              </a:r>
              <a:endParaRPr sz="2400" b="1" i="0" u="none" strike="noStrike" cap="none">
                <a:solidFill>
                  <a:schemeClr val="lt1"/>
                </a:solidFill>
                <a:latin typeface="Arial"/>
                <a:ea typeface="Arial"/>
                <a:cs typeface="Arial"/>
                <a:sym typeface="Arial"/>
              </a:endParaRPr>
            </a:p>
          </p:txBody>
        </p:sp>
        <p:sp>
          <p:nvSpPr>
            <p:cNvPr id="159" name="Google Shape;159;p7"/>
            <p:cNvSpPr txBox="1"/>
            <p:nvPr/>
          </p:nvSpPr>
          <p:spPr>
            <a:xfrm>
              <a:off x="328103" y="2448761"/>
              <a:ext cx="3748800" cy="461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800" b="0" i="0" u="none" strike="noStrike" cap="none">
                  <a:solidFill>
                    <a:schemeClr val="lt1"/>
                  </a:solidFill>
                  <a:latin typeface="Arial"/>
                  <a:ea typeface="Arial"/>
                  <a:cs typeface="Arial"/>
                  <a:sym typeface="Arial"/>
                </a:rPr>
                <a:t>需繳交結案報告（含ESAP課綱）</a:t>
              </a:r>
              <a:endParaRPr sz="600" b="0" i="0" u="none" strike="noStrike" cap="none">
                <a:solidFill>
                  <a:srgbClr val="000000"/>
                </a:solidFill>
                <a:latin typeface="Arial"/>
                <a:ea typeface="Arial"/>
                <a:cs typeface="Arial"/>
                <a:sym typeface="Arial"/>
              </a:endParaRPr>
            </a:p>
          </p:txBody>
        </p:sp>
      </p:grpSp>
      <p:pic>
        <p:nvPicPr>
          <p:cNvPr id="161" name="Google Shape;161;p7"/>
          <p:cNvPicPr preferRelativeResize="0"/>
          <p:nvPr/>
        </p:nvPicPr>
        <p:blipFill rotWithShape="1">
          <a:blip r:embed="rId5">
            <a:alphaModFix/>
          </a:blip>
          <a:srcRect/>
          <a:stretch/>
        </p:blipFill>
        <p:spPr>
          <a:xfrm>
            <a:off x="335350" y="1373600"/>
            <a:ext cx="6357664" cy="4536525"/>
          </a:xfrm>
          <a:prstGeom prst="rect">
            <a:avLst/>
          </a:prstGeom>
          <a:noFill/>
          <a:ln>
            <a:noFill/>
          </a:ln>
        </p:spPr>
      </p:pic>
      <p:sp>
        <p:nvSpPr>
          <p:cNvPr id="2" name="文字方塊 1">
            <a:extLst>
              <a:ext uri="{FF2B5EF4-FFF2-40B4-BE49-F238E27FC236}">
                <a16:creationId xmlns:a16="http://schemas.microsoft.com/office/drawing/2014/main" id="{DD8B14B5-6324-42DE-9A85-02D08ECB0D6E}"/>
              </a:ext>
            </a:extLst>
          </p:cNvPr>
          <p:cNvSpPr txBox="1"/>
          <p:nvPr/>
        </p:nvSpPr>
        <p:spPr>
          <a:xfrm>
            <a:off x="2549237" y="6176942"/>
            <a:ext cx="2236510" cy="584775"/>
          </a:xfrm>
          <a:prstGeom prst="rect">
            <a:avLst/>
          </a:prstGeom>
          <a:noFill/>
        </p:spPr>
        <p:txBody>
          <a:bodyPr wrap="none" rtlCol="0">
            <a:spAutoFit/>
          </a:bodyPr>
          <a:lstStyle/>
          <a:p>
            <a:r>
              <a:rPr lang="zh-TW" altLang="en-US" sz="3200" b="1" dirty="0">
                <a:solidFill>
                  <a:srgbClr val="FF0000"/>
                </a:solidFill>
              </a:rPr>
              <a:t>社群募集中</a:t>
            </a:r>
          </a:p>
        </p:txBody>
      </p:sp>
    </p:spTree>
  </p:cSld>
  <p:clrMapOvr>
    <a:masterClrMapping/>
  </p:clrMapOvr>
</p:sld>
</file>

<file path=ppt/theme/theme1.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1468</TotalTime>
  <Words>1395</Words>
  <Application>Microsoft Office PowerPoint</Application>
  <PresentationFormat>寬螢幕</PresentationFormat>
  <Paragraphs>239</Paragraphs>
  <Slides>17</Slides>
  <Notes>13</Notes>
  <HiddenSlides>0</HiddenSlides>
  <MMClips>0</MMClips>
  <ScaleCrop>false</ScaleCrop>
  <HeadingPairs>
    <vt:vector size="6" baseType="variant">
      <vt:variant>
        <vt:lpstr>使用字型</vt:lpstr>
      </vt:variant>
      <vt:variant>
        <vt:i4>6</vt:i4>
      </vt:variant>
      <vt:variant>
        <vt:lpstr>佈景主題</vt:lpstr>
      </vt:variant>
      <vt:variant>
        <vt:i4>1</vt:i4>
      </vt:variant>
      <vt:variant>
        <vt:lpstr>投影片標題</vt:lpstr>
      </vt:variant>
      <vt:variant>
        <vt:i4>17</vt:i4>
      </vt:variant>
    </vt:vector>
  </HeadingPairs>
  <TitlesOfParts>
    <vt:vector size="24" baseType="lpstr">
      <vt:lpstr>Microsoft JhengHei</vt:lpstr>
      <vt:lpstr>Microsoft JhengHei</vt:lpstr>
      <vt:lpstr>Arial</vt:lpstr>
      <vt:lpstr>Arial Black</vt:lpstr>
      <vt:lpstr>Calibri</vt:lpstr>
      <vt:lpstr>Times New Roman</vt:lpstr>
      <vt:lpstr>Office 主题​​</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admin</dc:creator>
  <cp:lastModifiedBy>邱奕穎</cp:lastModifiedBy>
  <cp:revision>56</cp:revision>
  <dcterms:modified xsi:type="dcterms:W3CDTF">2024-06-05T09:04:26Z</dcterms:modified>
</cp:coreProperties>
</file>