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16"/>
  </p:notesMasterIdLst>
  <p:handoutMasterIdLst>
    <p:handoutMasterId r:id="rId17"/>
  </p:handoutMasterIdLst>
  <p:sldIdLst>
    <p:sldId id="262" r:id="rId2"/>
    <p:sldId id="307" r:id="rId3"/>
    <p:sldId id="308" r:id="rId4"/>
    <p:sldId id="322" r:id="rId5"/>
    <p:sldId id="276" r:id="rId6"/>
    <p:sldId id="309" r:id="rId7"/>
    <p:sldId id="320" r:id="rId8"/>
    <p:sldId id="318" r:id="rId9"/>
    <p:sldId id="321" r:id="rId10"/>
    <p:sldId id="314" r:id="rId11"/>
    <p:sldId id="319" r:id="rId12"/>
    <p:sldId id="323" r:id="rId13"/>
    <p:sldId id="324" r:id="rId14"/>
    <p:sldId id="313" r:id="rId15"/>
  </p:sldIdLst>
  <p:sldSz cx="9144000" cy="6858000" type="screen4x3"/>
  <p:notesSz cx="10234613" cy="7104063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C1D6FF"/>
    <a:srgbClr val="B7CFFF"/>
    <a:srgbClr val="003366"/>
    <a:srgbClr val="FFDF85"/>
    <a:srgbClr val="D69E00"/>
    <a:srgbClr val="000099"/>
    <a:srgbClr val="990000"/>
    <a:srgbClr val="FF9900"/>
    <a:srgbClr val="CC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淺色樣式 1 - 輔色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8D230F3-CF80-4859-8CE7-A43EE81993B5}" styleName="淺色樣式 1 - 輔色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7E9639D4-E3E2-4D34-9284-5A2195B3D0D7}" styleName="淺色樣式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C2FFA5D-87B4-456A-9821-1D502468CF0F}" styleName="佈景主題樣式 1 - 輔色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C89EF96-8CEA-46FF-86C4-4CE0E7609802}" styleName="淺色樣式 3 - 輔色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16DA210-FB5B-4158-B5E0-FEB733F419BA}" styleName="淺色樣式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799B23B-EC83-4686-B30A-512413B5E67A}" styleName="淺色樣式 3 - 輔色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5AB1C69-6EDB-4FF4-983F-18BD219EF322}" styleName="中等深淺樣式 2 - 輔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CF1AB2-1976-4502-BF36-3FF5EA218861}" styleName="中等深淺樣式 4 - 輔色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952" autoAdjust="0"/>
    <p:restoredTop sz="92352" autoAdjust="0"/>
  </p:normalViewPr>
  <p:slideViewPr>
    <p:cSldViewPr>
      <p:cViewPr>
        <p:scale>
          <a:sx n="100" d="100"/>
          <a:sy n="100" d="100"/>
        </p:scale>
        <p:origin x="-2070" y="-22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77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434998" cy="355203"/>
          </a:xfrm>
          <a:prstGeom prst="rect">
            <a:avLst/>
          </a:prstGeom>
        </p:spPr>
        <p:txBody>
          <a:bodyPr vert="horz" lIns="95078" tIns="47539" rIns="95078" bIns="47539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5797246" y="0"/>
            <a:ext cx="4434998" cy="355203"/>
          </a:xfrm>
          <a:prstGeom prst="rect">
            <a:avLst/>
          </a:prstGeom>
        </p:spPr>
        <p:txBody>
          <a:bodyPr vert="horz" lIns="95078" tIns="47539" rIns="95078" bIns="47539" rtlCol="0"/>
          <a:lstStyle>
            <a:lvl1pPr algn="r">
              <a:defRPr sz="1200"/>
            </a:lvl1pPr>
          </a:lstStyle>
          <a:p>
            <a:fld id="{04944999-ECD5-4BEC-A14A-3828F22A883E}" type="datetimeFigureOut">
              <a:rPr lang="zh-TW" altLang="en-US" smtClean="0"/>
              <a:pPr/>
              <a:t>2020/6/23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1" y="6747628"/>
            <a:ext cx="4434998" cy="355203"/>
          </a:xfrm>
          <a:prstGeom prst="rect">
            <a:avLst/>
          </a:prstGeom>
        </p:spPr>
        <p:txBody>
          <a:bodyPr vert="horz" lIns="95078" tIns="47539" rIns="95078" bIns="47539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5797246" y="6747628"/>
            <a:ext cx="4434998" cy="355203"/>
          </a:xfrm>
          <a:prstGeom prst="rect">
            <a:avLst/>
          </a:prstGeom>
        </p:spPr>
        <p:txBody>
          <a:bodyPr vert="horz" lIns="95078" tIns="47539" rIns="95078" bIns="47539" rtlCol="0" anchor="b"/>
          <a:lstStyle>
            <a:lvl1pPr algn="r">
              <a:defRPr sz="1200"/>
            </a:lvl1pPr>
          </a:lstStyle>
          <a:p>
            <a:fld id="{034666CD-F462-44A0-AE30-1B4FC2E6DE4A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950320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434998" cy="355203"/>
          </a:xfrm>
          <a:prstGeom prst="rect">
            <a:avLst/>
          </a:prstGeom>
        </p:spPr>
        <p:txBody>
          <a:bodyPr vert="horz" lIns="95078" tIns="47539" rIns="95078" bIns="47539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5797246" y="0"/>
            <a:ext cx="4434998" cy="355203"/>
          </a:xfrm>
          <a:prstGeom prst="rect">
            <a:avLst/>
          </a:prstGeom>
        </p:spPr>
        <p:txBody>
          <a:bodyPr vert="horz" lIns="95078" tIns="47539" rIns="95078" bIns="47539" rtlCol="0"/>
          <a:lstStyle>
            <a:lvl1pPr algn="r">
              <a:defRPr sz="1200"/>
            </a:lvl1pPr>
          </a:lstStyle>
          <a:p>
            <a:fld id="{39B743A9-F18F-41F9-904A-50021453A98B}" type="datetimeFigureOut">
              <a:rPr lang="zh-TW" altLang="en-US" smtClean="0"/>
              <a:pPr/>
              <a:t>2020/6/23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3341688" y="531813"/>
            <a:ext cx="3551237" cy="26654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078" tIns="47539" rIns="95078" bIns="47539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1023462" y="3374430"/>
            <a:ext cx="8187690" cy="3196829"/>
          </a:xfrm>
          <a:prstGeom prst="rect">
            <a:avLst/>
          </a:prstGeom>
        </p:spPr>
        <p:txBody>
          <a:bodyPr vert="horz" lIns="95078" tIns="47539" rIns="95078" bIns="47539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1" y="6747628"/>
            <a:ext cx="4434998" cy="355203"/>
          </a:xfrm>
          <a:prstGeom prst="rect">
            <a:avLst/>
          </a:prstGeom>
        </p:spPr>
        <p:txBody>
          <a:bodyPr vert="horz" lIns="95078" tIns="47539" rIns="95078" bIns="47539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5797246" y="6747628"/>
            <a:ext cx="4434998" cy="355203"/>
          </a:xfrm>
          <a:prstGeom prst="rect">
            <a:avLst/>
          </a:prstGeom>
        </p:spPr>
        <p:txBody>
          <a:bodyPr vert="horz" lIns="95078" tIns="47539" rIns="95078" bIns="47539" rtlCol="0" anchor="b"/>
          <a:lstStyle>
            <a:lvl1pPr algn="r">
              <a:defRPr sz="1200"/>
            </a:lvl1pPr>
          </a:lstStyle>
          <a:p>
            <a:fld id="{A0E13F87-DACB-427E-B7D7-1EE181E7800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867383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E13F87-DACB-427E-B7D7-1EE181E78006}" type="slidenum">
              <a:rPr lang="zh-TW" altLang="en-US" smtClean="0"/>
              <a:pPr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055035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E13F87-DACB-427E-B7D7-1EE181E78006}" type="slidenum">
              <a:rPr lang="zh-TW" altLang="en-US" smtClean="0"/>
              <a:pPr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055035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2016/5/27</a:t>
            </a:r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0BA66-D866-4126-94BA-6FFB43D440B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478633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2016/5/27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0BA66-D866-4126-94BA-6FFB43D440B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905396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2016/5/27</a:t>
            </a:r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0BA66-D866-4126-94BA-6FFB43D440B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853790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2016/5/27</a:t>
            </a:r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0BA66-D866-4126-94BA-6FFB43D440B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150639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2016/5/27</a:t>
            </a:r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0BA66-D866-4126-94BA-6FFB43D440B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493999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2016/5/27</a:t>
            </a:r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0BA66-D866-4126-94BA-6FFB43D440B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50927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2016/5/27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0BA66-D866-4126-94BA-6FFB43D440B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93641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2016/5/27</a:t>
            </a:r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0BA66-D866-4126-94BA-6FFB43D440B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666662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2016/5/27</a:t>
            </a:r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0BA66-D866-4126-94BA-6FFB43D440B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939725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8408873" y="6448251"/>
            <a:ext cx="477416" cy="365125"/>
          </a:xfrm>
        </p:spPr>
        <p:txBody>
          <a:bodyPr/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fld id="{0F60BA66-D866-4126-94BA-6FFB43D440B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57502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2016/5/27</a:t>
            </a:r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0BA66-D866-4126-94BA-6FFB43D440B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67670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2016/5/27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0BA66-D866-4126-94BA-6FFB43D440B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900176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TW" smtClean="0"/>
              <a:t>2016/5/27</a:t>
            </a:r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60BA66-D866-4126-94BA-6FFB43D440B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12084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6" r:id="rId8"/>
    <p:sldLayoutId id="2147483682" r:id="rId9"/>
    <p:sldLayoutId id="2147483683" r:id="rId10"/>
    <p:sldLayoutId id="2147483684" r:id="rId11"/>
    <p:sldLayoutId id="2147483685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193" b="99110" l="1882" r="100000">
                        <a14:foregroundMark x1="9462" y1="56677" x2="9462" y2="56677"/>
                        <a14:foregroundMark x1="6430" y1="50445" x2="6430" y2="50445"/>
                        <a14:foregroundMark x1="1673" y1="52226" x2="1673" y2="52226"/>
                        <a14:foregroundMark x1="35808" y1="40950" x2="35808" y2="40950"/>
                        <a14:foregroundMark x1="48772" y1="25223" x2="48772" y2="25223"/>
                        <a14:foregroundMark x1="47622" y1="28190" x2="47622" y2="28190"/>
                        <a14:foregroundMark x1="47726" y1="25816" x2="47726" y2="25816"/>
                        <a14:foregroundMark x1="47203" y1="29377" x2="47203" y2="29377"/>
                        <a14:foregroundMark x1="49399" y1="17507" x2="49399" y2="17507"/>
                        <a14:foregroundMark x1="48249" y1="18398" x2="48562" y2="18694"/>
                        <a14:foregroundMark x1="50026" y1="18694" x2="51176" y2="18694"/>
                        <a14:foregroundMark x1="52535" y1="18694" x2="53163" y2="19288"/>
                        <a14:foregroundMark x1="54156" y1="20178" x2="54051" y2="21365"/>
                        <a14:foregroundMark x1="52744" y1="22255" x2="52744" y2="22255"/>
                        <a14:foregroundMark x1="52953" y1="15430" x2="52953" y2="15430"/>
                        <a14:foregroundMark x1="54156" y1="18991" x2="54469" y2="19585"/>
                        <a14:foregroundMark x1="46681" y1="30861" x2="46576" y2="32047"/>
                        <a14:foregroundMark x1="46472" y1="34421" x2="46472" y2="34421"/>
                        <a14:foregroundMark x1="46890" y1="35905" x2="47099" y2="37389"/>
                        <a14:foregroundMark x1="47203" y1="37685" x2="47622" y2="38872"/>
                        <a14:foregroundMark x1="47726" y1="38872" x2="47935" y2="39763"/>
                        <a14:foregroundMark x1="47935" y1="40059" x2="47935" y2="40950"/>
                        <a14:foregroundMark x1="34344" y1="52819" x2="32985" y2="52226"/>
                        <a14:foregroundMark x1="30110" y1="49555" x2="29378" y2="48961"/>
                        <a14:foregroundMark x1="26973" y1="44510" x2="26973" y2="43620"/>
                        <a14:foregroundMark x1="28437" y1="39763" x2="30319" y2="39466"/>
                        <a14:foregroundMark x1="33717" y1="37092" x2="34344" y2="36795"/>
                        <a14:foregroundMark x1="35599" y1="35312" x2="36435" y2="35015"/>
                        <a14:foregroundMark x1="41715" y1="32344" x2="41715" y2="32344"/>
                        <a14:foregroundMark x1="36226" y1="32344" x2="36226" y2="32344"/>
                        <a14:foregroundMark x1="36017" y1="32344" x2="36017" y2="32344"/>
                        <a14:foregroundMark x1="13800" y1="43323" x2="13800" y2="43323"/>
                        <a14:foregroundMark x1="6221" y1="37389" x2="6221" y2="37389"/>
                        <a14:foregroundMark x1="10978" y1="41543" x2="12128" y2="43027"/>
                        <a14:foregroundMark x1="19603" y1="46884" x2="20125" y2="46884"/>
                        <a14:foregroundMark x1="23157" y1="46884" x2="23994" y2="47181"/>
                        <a14:foregroundMark x1="17616" y1="45994" x2="17616" y2="45994"/>
                        <a14:foregroundMark x1="15159" y1="44807" x2="15159" y2="44807"/>
                        <a14:foregroundMark x1="10193" y1="40950" x2="10193" y2="40950"/>
                        <a14:foregroundMark x1="4339" y1="38576" x2="3921" y2="38576"/>
                        <a14:foregroundMark x1="2614" y1="38872" x2="2614" y2="38872"/>
                        <a14:foregroundMark x1="2196" y1="40950" x2="1777" y2="41840"/>
                        <a14:foregroundMark x1="627" y1="43620" x2="627" y2="43620"/>
                        <a14:foregroundMark x1="10873" y1="46291" x2="10873" y2="46291"/>
                        <a14:foregroundMark x1="57292" y1="18398" x2="57292" y2="18398"/>
                        <a14:foregroundMark x1="56665" y1="10979" x2="56979" y2="10979"/>
                        <a14:foregroundMark x1="61945" y1="12463" x2="61945" y2="12463"/>
                        <a14:foregroundMark x1="65813" y1="12760" x2="65813" y2="12760"/>
                        <a14:foregroundMark x1="65813" y1="12760" x2="65813" y2="12760"/>
                        <a14:foregroundMark x1="57815" y1="11573" x2="57815" y2="11573"/>
                        <a14:foregroundMark x1="58547" y1="10089" x2="58547" y2="10089"/>
                        <a14:foregroundMark x1="58965" y1="10089" x2="59801" y2="10089"/>
                        <a14:foregroundMark x1="60742" y1="10386" x2="61004" y2="10386"/>
                        <a14:foregroundMark x1="62363" y1="10386" x2="62676" y2="10386"/>
                        <a14:foregroundMark x1="63931" y1="10386" x2="64976" y2="10682"/>
                        <a14:foregroundMark x1="66440" y1="10682" x2="66440" y2="10682"/>
                        <a14:foregroundMark x1="82018" y1="4154" x2="82018" y2="4154"/>
                        <a14:foregroundMark x1="92368" y1="4748" x2="92891" y2="5935"/>
                        <a14:foregroundMark x1="95609" y1="21365" x2="96132" y2="22255"/>
                        <a14:foregroundMark x1="97125" y1="24036" x2="97125" y2="24036"/>
                        <a14:foregroundMark x1="98066" y1="31751" x2="98066" y2="33234"/>
                        <a14:foregroundMark x1="98693" y1="28190" x2="98693" y2="28190"/>
                        <a14:foregroundMark x1="96759" y1="78932" x2="96759" y2="78932"/>
                        <a14:foregroundMark x1="93727" y1="88724" x2="93727" y2="88724"/>
                        <a14:foregroundMark x1="88761" y1="90504" x2="88761" y2="90504"/>
                        <a14:foregroundMark x1="68479" y1="92582" x2="68479" y2="92582"/>
                        <a14:foregroundMark x1="35389" y1="86053" x2="35389" y2="86053"/>
                        <a14:foregroundMark x1="51594" y1="78042" x2="51594" y2="78042"/>
                        <a14:foregroundMark x1="55724" y1="81602" x2="56247" y2="81899"/>
                        <a14:foregroundMark x1="60324" y1="84273" x2="60324" y2="84273"/>
                        <a14:foregroundMark x1="62154" y1="84570" x2="62467" y2="84570"/>
                        <a14:foregroundMark x1="67277" y1="84866" x2="67277" y2="84866"/>
                        <a14:foregroundMark x1="71824" y1="86647" x2="71824" y2="86647"/>
                        <a14:foregroundMark x1="78150" y1="87240" x2="78463" y2="87240"/>
                        <a14:foregroundMark x1="81600" y1="87537" x2="82122" y2="87537"/>
                        <a14:foregroundMark x1="84893" y1="87834" x2="84893" y2="87834"/>
                        <a14:foregroundMark x1="85729" y1="87834" x2="86670" y2="88724"/>
                        <a14:foregroundMark x1="87716" y1="89318" x2="87716" y2="89318"/>
                        <a14:foregroundMark x1="75274" y1="97033" x2="74961" y2="96736"/>
                        <a14:foregroundMark x1="43283" y1="93175" x2="43283" y2="93175"/>
                        <a14:foregroundMark x1="42969" y1="94955" x2="42969" y2="94955"/>
                        <a14:foregroundMark x1="51281" y1="91098" x2="51281" y2="91098"/>
                        <a14:foregroundMark x1="44537" y1="83086" x2="44537" y2="83086"/>
                        <a14:foregroundMark x1="41296" y1="80415" x2="41296" y2="80415"/>
                        <a14:foregroundMark x1="40774" y1="78635" x2="40565" y2="77745"/>
                        <a14:foregroundMark x1="39833" y1="75371" x2="39833" y2="75371"/>
                        <a14:foregroundMark x1="61840" y1="94955" x2="61840" y2="94955"/>
                        <a14:foregroundMark x1="58129" y1="93769" x2="58129" y2="93769"/>
                        <a14:foregroundMark x1="84370" y1="95252" x2="84370" y2="95252"/>
                        <a14:foregroundMark x1="84370" y1="95252" x2="84370" y2="95252"/>
                        <a14:foregroundMark x1="46576" y1="81602" x2="46576" y2="81602"/>
                        <a14:foregroundMark x1="51699" y1="88427" x2="51699" y2="88427"/>
                        <a14:foregroundMark x1="53372" y1="88427" x2="54783" y2="90208"/>
                        <a14:foregroundMark x1="56456" y1="95252" x2="56456" y2="95252"/>
                        <a14:foregroundMark x1="59488" y1="98220" x2="59488" y2="98220"/>
                        <a14:foregroundMark x1="32462" y1="81306" x2="32462" y2="81306"/>
                        <a14:foregroundMark x1="23157" y1="79822" x2="22426" y2="80712"/>
                        <a14:foregroundMark x1="13382" y1="87240" x2="13382" y2="88724"/>
                        <a14:foregroundMark x1="13068" y1="90504" x2="13487" y2="91395"/>
                        <a14:foregroundMark x1="16519" y1="94955" x2="17616" y2="95846"/>
                        <a14:foregroundMark x1="18662" y1="96736" x2="19185" y2="97033"/>
                        <a14:foregroundMark x1="3711" y1="84570" x2="3711" y2="84570"/>
                        <a14:foregroundMark x1="2614" y1="82789" x2="2614" y2="83680"/>
                        <a14:foregroundMark x1="3816" y1="89318" x2="3921" y2="90801"/>
                        <a14:foregroundMark x1="5071" y1="93769" x2="6221" y2="94065"/>
                        <a14:foregroundMark x1="3921" y1="28487" x2="3921" y2="28487"/>
                        <a14:foregroundMark x1="8730" y1="30267" x2="8730" y2="30267"/>
                        <a14:foregroundMark x1="10873" y1="31751" x2="12128" y2="32938"/>
                        <a14:foregroundMark x1="14114" y1="34421" x2="16100" y2="36202"/>
                        <a14:foregroundMark x1="18244" y1="41246" x2="18244" y2="4124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87" t="-2584" r="1067" b="10459"/>
          <a:stretch/>
        </p:blipFill>
        <p:spPr>
          <a:xfrm>
            <a:off x="107504" y="2578292"/>
            <a:ext cx="8928992" cy="3082956"/>
          </a:xfrm>
          <a:prstGeom prst="rect">
            <a:avLst/>
          </a:prstGeom>
        </p:spPr>
      </p:pic>
      <p:sp>
        <p:nvSpPr>
          <p:cNvPr id="46" name="矩形 45"/>
          <p:cNvSpPr/>
          <p:nvPr/>
        </p:nvSpPr>
        <p:spPr>
          <a:xfrm>
            <a:off x="1331640" y="1772816"/>
            <a:ext cx="2376264" cy="79208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7" name="矩形 46"/>
          <p:cNvSpPr/>
          <p:nvPr/>
        </p:nvSpPr>
        <p:spPr>
          <a:xfrm>
            <a:off x="2123728" y="5733256"/>
            <a:ext cx="1224136" cy="71994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8" name="矩形 47"/>
          <p:cNvSpPr/>
          <p:nvPr/>
        </p:nvSpPr>
        <p:spPr>
          <a:xfrm>
            <a:off x="3851920" y="1772816"/>
            <a:ext cx="1368152" cy="79208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0" name="矩形 49"/>
          <p:cNvSpPr/>
          <p:nvPr/>
        </p:nvSpPr>
        <p:spPr>
          <a:xfrm>
            <a:off x="94644" y="1772816"/>
            <a:ext cx="1092980" cy="79208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1" name="矩形 50"/>
          <p:cNvSpPr/>
          <p:nvPr/>
        </p:nvSpPr>
        <p:spPr>
          <a:xfrm>
            <a:off x="94644" y="5733256"/>
            <a:ext cx="1885068" cy="71994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2" name="矩形 51"/>
          <p:cNvSpPr/>
          <p:nvPr/>
        </p:nvSpPr>
        <p:spPr>
          <a:xfrm>
            <a:off x="5724128" y="5733256"/>
            <a:ext cx="1260146" cy="72008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3" name="矩形 52"/>
          <p:cNvSpPr/>
          <p:nvPr/>
        </p:nvSpPr>
        <p:spPr>
          <a:xfrm>
            <a:off x="3491880" y="5733256"/>
            <a:ext cx="2088232" cy="71994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5" name="矩形 54"/>
          <p:cNvSpPr/>
          <p:nvPr/>
        </p:nvSpPr>
        <p:spPr>
          <a:xfrm>
            <a:off x="5364089" y="1772816"/>
            <a:ext cx="2448272" cy="79208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6" name="矩形 55"/>
          <p:cNvSpPr/>
          <p:nvPr/>
        </p:nvSpPr>
        <p:spPr>
          <a:xfrm>
            <a:off x="7092280" y="5733256"/>
            <a:ext cx="1944216" cy="71994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7" name="矩形 56"/>
          <p:cNvSpPr/>
          <p:nvPr/>
        </p:nvSpPr>
        <p:spPr>
          <a:xfrm>
            <a:off x="7956376" y="1772816"/>
            <a:ext cx="1080120" cy="79208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1313"/>
          <a:stretch/>
        </p:blipFill>
        <p:spPr>
          <a:xfrm>
            <a:off x="7373882" y="44624"/>
            <a:ext cx="1734622" cy="476317"/>
          </a:xfrm>
          <a:prstGeom prst="rect">
            <a:avLst/>
          </a:prstGeom>
          <a:ln>
            <a:noFill/>
          </a:ln>
        </p:spPr>
      </p:pic>
      <p:sp>
        <p:nvSpPr>
          <p:cNvPr id="2" name="標題 1"/>
          <p:cNvSpPr>
            <a:spLocks noGrp="1"/>
          </p:cNvSpPr>
          <p:nvPr>
            <p:ph type="ctrTitle" idx="4294967295"/>
          </p:nvPr>
        </p:nvSpPr>
        <p:spPr>
          <a:xfrm>
            <a:off x="251520" y="404664"/>
            <a:ext cx="8636496" cy="1296144"/>
          </a:xfrm>
        </p:spPr>
        <p:txBody>
          <a:bodyPr>
            <a:noAutofit/>
          </a:bodyPr>
          <a:lstStyle/>
          <a:p>
            <a:r>
              <a:rPr lang="en-US" altLang="zh-TW" sz="40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9</a:t>
            </a:r>
            <a:r>
              <a:rPr lang="zh-TW" altLang="en-US" sz="40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年</a:t>
            </a:r>
            <a:r>
              <a:rPr lang="en-US" altLang="zh-TW" sz="40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40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含</a:t>
            </a:r>
            <a:r>
              <a:rPr lang="en-US" altLang="zh-TW" sz="40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40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以上</a:t>
            </a:r>
            <a:r>
              <a:rPr lang="zh-TW" altLang="en-US" sz="40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壁掛式</a:t>
            </a:r>
            <a:r>
              <a:rPr lang="zh-TW" altLang="en-US" sz="40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冷氣機</a:t>
            </a:r>
            <a:r>
              <a:rPr lang="en-US" altLang="zh-TW" sz="40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40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40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汰換說明會</a:t>
            </a:r>
            <a:endParaRPr lang="zh-TW" altLang="en-US" sz="4000" b="1" dirty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1" name="投影片編號版面配置區 6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0BA66-D866-4126-94BA-6FFB43D440B5}" type="slidenum">
              <a:rPr lang="zh-TW" altLang="en-US" smtClean="0"/>
              <a:pPr/>
              <a:t>1</a:t>
            </a:fld>
            <a:endParaRPr lang="zh-TW" altLang="en-US"/>
          </a:p>
        </p:txBody>
      </p:sp>
      <p:sp>
        <p:nvSpPr>
          <p:cNvPr id="3" name="文字方塊 2"/>
          <p:cNvSpPr txBox="1"/>
          <p:nvPr/>
        </p:nvSpPr>
        <p:spPr>
          <a:xfrm>
            <a:off x="107504" y="5138028"/>
            <a:ext cx="13681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總務處</a:t>
            </a:r>
            <a:endParaRPr lang="zh-TW" altLang="en-US" sz="2800" b="1" dirty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767557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32153"/>
            <a:ext cx="5384088" cy="655272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>
          <a:xfrm>
            <a:off x="6758880" y="6448251"/>
            <a:ext cx="2133600" cy="365125"/>
          </a:xfrm>
        </p:spPr>
        <p:txBody>
          <a:bodyPr vert="horz" lIns="91440" tIns="45720" rIns="91440" bIns="45720" rtlCol="0" anchor="ctr"/>
          <a:lstStyle/>
          <a:p>
            <a:fld id="{0F60BA66-D866-4126-94BA-6FFB43D440B5}" type="slidenum">
              <a:rPr lang="zh-TW" altLang="en-US" b="1" smtClean="0">
                <a:solidFill>
                  <a:schemeClr val="tx1"/>
                </a:solidFill>
              </a:rPr>
              <a:pPr/>
              <a:t>10</a:t>
            </a:fld>
            <a:endParaRPr lang="zh-TW" altLang="en-US" b="1" dirty="0">
              <a:solidFill>
                <a:schemeClr val="tx1"/>
              </a:solidFill>
            </a:endParaRPr>
          </a:p>
        </p:txBody>
      </p:sp>
      <p:cxnSp>
        <p:nvCxnSpPr>
          <p:cNvPr id="11" name="直線單箭頭接點 10"/>
          <p:cNvCxnSpPr/>
          <p:nvPr/>
        </p:nvCxnSpPr>
        <p:spPr>
          <a:xfrm flipH="1" flipV="1">
            <a:off x="2512032" y="5661248"/>
            <a:ext cx="1987961" cy="1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文字方塊 12"/>
          <p:cNvSpPr txBox="1"/>
          <p:nvPr/>
        </p:nvSpPr>
        <p:spPr>
          <a:xfrm>
            <a:off x="251520" y="4676943"/>
            <a:ext cx="2260512" cy="1200329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zh-TW" altLang="en-US" sz="2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廢棄物處理機構及負責人欄位需蓋大小章</a:t>
            </a:r>
            <a:endParaRPr lang="zh-TW" altLang="en-US" sz="24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cxnSp>
        <p:nvCxnSpPr>
          <p:cNvPr id="16" name="直線單箭頭接點 15"/>
          <p:cNvCxnSpPr/>
          <p:nvPr/>
        </p:nvCxnSpPr>
        <p:spPr>
          <a:xfrm flipH="1">
            <a:off x="2512032" y="4869160"/>
            <a:ext cx="198796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矩形 9"/>
          <p:cNvSpPr/>
          <p:nvPr/>
        </p:nvSpPr>
        <p:spPr>
          <a:xfrm>
            <a:off x="0" y="0"/>
            <a:ext cx="2411760" cy="220486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spcBef>
                <a:spcPct val="0"/>
              </a:spcBef>
              <a:defRPr/>
            </a:pPr>
            <a:r>
              <a:rPr lang="zh-TW" altLang="en-US" sz="36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核銷</a:t>
            </a:r>
            <a:r>
              <a:rPr lang="zh-TW" altLang="en-US" sz="36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資料</a:t>
            </a:r>
            <a:endParaRPr lang="en-US" altLang="zh-TW" sz="3600" b="1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 algn="ctr">
              <a:spcBef>
                <a:spcPct val="0"/>
              </a:spcBef>
              <a:defRPr/>
            </a:pPr>
            <a:r>
              <a:rPr lang="en-US" altLang="zh-TW" sz="28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8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廢棄物處理切結書</a:t>
            </a:r>
            <a:r>
              <a:rPr lang="en-US" altLang="zh-TW" sz="28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sz="2800" b="1" dirty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3419872" y="1721292"/>
            <a:ext cx="4320480" cy="168722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文字方塊 16"/>
          <p:cNvSpPr txBox="1"/>
          <p:nvPr/>
        </p:nvSpPr>
        <p:spPr>
          <a:xfrm>
            <a:off x="5549974" y="4489375"/>
            <a:ext cx="1699504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zh-TW" altLang="en-US" sz="1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國立中山大學</a:t>
            </a:r>
            <a:r>
              <a:rPr lang="en-US" altLang="zh-TW" sz="1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OOO</a:t>
            </a:r>
            <a:endParaRPr lang="zh-TW" altLang="en-US" sz="1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9" name="文字方塊 18"/>
          <p:cNvSpPr txBox="1"/>
          <p:nvPr/>
        </p:nvSpPr>
        <p:spPr>
          <a:xfrm>
            <a:off x="3482732" y="647110"/>
            <a:ext cx="1377300" cy="2616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zh-TW" altLang="en-US" sz="11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國立中山大學</a:t>
            </a:r>
            <a:r>
              <a:rPr lang="en-US" altLang="zh-TW" sz="11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OOO</a:t>
            </a:r>
            <a:endParaRPr lang="zh-TW" altLang="en-US" sz="11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300761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1196753"/>
            <a:ext cx="3096343" cy="419005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>
          <a:xfrm>
            <a:off x="6758880" y="6448251"/>
            <a:ext cx="2133600" cy="365125"/>
          </a:xfrm>
        </p:spPr>
        <p:txBody>
          <a:bodyPr vert="horz" lIns="91440" tIns="45720" rIns="91440" bIns="45720" rtlCol="0" anchor="ctr"/>
          <a:lstStyle/>
          <a:p>
            <a:fld id="{0F60BA66-D866-4126-94BA-6FFB43D440B5}" type="slidenum">
              <a:rPr lang="zh-TW" altLang="en-US" b="1" smtClean="0">
                <a:solidFill>
                  <a:schemeClr val="tx1"/>
                </a:solidFill>
              </a:rPr>
              <a:pPr/>
              <a:t>11</a:t>
            </a:fld>
            <a:endParaRPr lang="zh-TW" altLang="en-US" b="1" dirty="0">
              <a:solidFill>
                <a:schemeClr val="tx1"/>
              </a:solidFill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0" y="0"/>
            <a:ext cx="9144000" cy="112474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spcBef>
                <a:spcPct val="0"/>
              </a:spcBef>
              <a:defRPr/>
            </a:pPr>
            <a:r>
              <a:rPr lang="zh-TW" altLang="en-US" sz="36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核銷</a:t>
            </a:r>
            <a:r>
              <a:rPr lang="zh-TW" altLang="en-US" sz="36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資料</a:t>
            </a:r>
            <a:r>
              <a:rPr lang="en-US" altLang="zh-TW" sz="36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36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廢棄物處理切結書</a:t>
            </a:r>
            <a:r>
              <a:rPr lang="en-US" altLang="zh-TW" sz="36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sz="3600" b="1" dirty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3491880" y="1268760"/>
            <a:ext cx="5400600" cy="411805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spcBef>
                <a:spcPct val="20000"/>
              </a:spcBef>
              <a:buClr>
                <a:schemeClr val="tx1"/>
              </a:buClr>
              <a:buFont typeface="Wingdings" pitchFamily="2" charset="2"/>
              <a:buChar char="n"/>
            </a:pP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久發環保工程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股份有限公司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大寮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區赤崁段潮洲寮小段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6681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號之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，電話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07-7871352)</a:t>
            </a:r>
          </a:p>
          <a:p>
            <a:pPr marL="342900" indent="-342900" algn="just">
              <a:lnSpc>
                <a:spcPct val="150000"/>
              </a:lnSpc>
              <a:spcBef>
                <a:spcPct val="20000"/>
              </a:spcBef>
              <a:buClr>
                <a:schemeClr val="tx1"/>
              </a:buClr>
              <a:buFont typeface="Wingdings" pitchFamily="2" charset="2"/>
              <a:buChar char="n"/>
            </a:pP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漢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林環保科技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股份有限公司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高雄市大寮區大業街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3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號，電話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07-7885899)</a:t>
            </a:r>
          </a:p>
          <a:p>
            <a:pPr marL="342900" indent="-342900" algn="just">
              <a:lnSpc>
                <a:spcPct val="150000"/>
              </a:lnSpc>
              <a:spcBef>
                <a:spcPct val="20000"/>
              </a:spcBef>
              <a:buClr>
                <a:schemeClr val="tx1"/>
              </a:buClr>
              <a:buFont typeface="Wingdings" pitchFamily="2" charset="2"/>
              <a:buChar char="n"/>
            </a:pP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綠建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股份有限公司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高雄市阿蓮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區中正路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138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巷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3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號，電話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07-6314397)</a:t>
            </a:r>
          </a:p>
        </p:txBody>
      </p:sp>
      <p:sp>
        <p:nvSpPr>
          <p:cNvPr id="7" name="文字方塊 6"/>
          <p:cNvSpPr txBox="1"/>
          <p:nvPr/>
        </p:nvSpPr>
        <p:spPr>
          <a:xfrm>
            <a:off x="251521" y="5589240"/>
            <a:ext cx="8640960" cy="830997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zh-TW" altLang="en-US" sz="2400" b="1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請注意</a:t>
            </a:r>
            <a:r>
              <a:rPr lang="zh-TW" altLang="en-US" sz="2400" b="1" dirty="0" smtClean="0">
                <a:solidFill>
                  <a:schemeClr val="bg1"/>
                </a:solidFill>
                <a:latin typeface="微軟正黑體"/>
                <a:ea typeface="微軟正黑體"/>
              </a:rPr>
              <a:t>：</a:t>
            </a:r>
            <a:r>
              <a:rPr lang="zh-TW" altLang="en-US" sz="2400" b="1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各單位需確定廠商將</a:t>
            </a:r>
            <a:r>
              <a:rPr lang="zh-TW" altLang="en-US" sz="2400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協助舊</a:t>
            </a:r>
            <a:r>
              <a:rPr lang="zh-TW" altLang="en-US" sz="2400" b="1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冷氣運送到廢棄物處理機構</a:t>
            </a:r>
            <a:r>
              <a:rPr lang="en-US" altLang="zh-TW" sz="2400" b="1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400" b="1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上述其中一家</a:t>
            </a:r>
            <a:r>
              <a:rPr lang="en-US" altLang="zh-TW" sz="2400" b="1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400" b="1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zh-TW" altLang="en-US" sz="2400" b="1" dirty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899592" y="4185086"/>
            <a:ext cx="1008112" cy="10801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8" name="直線單箭頭接點 7"/>
          <p:cNvCxnSpPr/>
          <p:nvPr/>
        </p:nvCxnSpPr>
        <p:spPr>
          <a:xfrm flipV="1">
            <a:off x="1907704" y="3717033"/>
            <a:ext cx="1584176" cy="52205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1168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>
          <a:xfrm>
            <a:off x="6758880" y="6448251"/>
            <a:ext cx="2133600" cy="365125"/>
          </a:xfrm>
        </p:spPr>
        <p:txBody>
          <a:bodyPr vert="horz" lIns="91440" tIns="45720" rIns="91440" bIns="45720" rtlCol="0" anchor="ctr"/>
          <a:lstStyle/>
          <a:p>
            <a:fld id="{0F60BA66-D866-4126-94BA-6FFB43D440B5}" type="slidenum">
              <a:rPr lang="zh-TW" altLang="en-US" b="1" smtClean="0">
                <a:solidFill>
                  <a:schemeClr val="tx1"/>
                </a:solidFill>
              </a:rPr>
              <a:pPr/>
              <a:t>12</a:t>
            </a:fld>
            <a:endParaRPr lang="zh-TW" altLang="en-US" b="1" dirty="0">
              <a:solidFill>
                <a:schemeClr val="tx1"/>
              </a:solidFill>
            </a:endParaRPr>
          </a:p>
        </p:txBody>
      </p:sp>
      <p:sp>
        <p:nvSpPr>
          <p:cNvPr id="4" name="矩形 3"/>
          <p:cNvSpPr/>
          <p:nvPr/>
        </p:nvSpPr>
        <p:spPr>
          <a:xfrm>
            <a:off x="0" y="0"/>
            <a:ext cx="9144000" cy="112474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spcBef>
                <a:spcPct val="0"/>
              </a:spcBef>
              <a:defRPr/>
            </a:pPr>
            <a:r>
              <a:rPr lang="zh-TW" altLang="en-US" sz="36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第二</a:t>
            </a:r>
            <a:r>
              <a:rPr lang="zh-TW" altLang="en-US" sz="36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階段</a:t>
            </a:r>
            <a:r>
              <a:rPr lang="en-US" altLang="zh-TW" sz="28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8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額外項超過</a:t>
            </a:r>
            <a:r>
              <a:rPr lang="en-US" altLang="zh-TW" sz="28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10</a:t>
            </a:r>
            <a:r>
              <a:rPr lang="zh-TW" altLang="en-US" sz="28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萬</a:t>
            </a:r>
            <a:r>
              <a:rPr lang="en-US" altLang="zh-TW" sz="28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36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汰</a:t>
            </a:r>
            <a:r>
              <a:rPr lang="zh-TW" altLang="en-US" sz="36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換流程</a:t>
            </a:r>
          </a:p>
        </p:txBody>
      </p:sp>
      <p:grpSp>
        <p:nvGrpSpPr>
          <p:cNvPr id="9" name="群組 8"/>
          <p:cNvGrpSpPr/>
          <p:nvPr/>
        </p:nvGrpSpPr>
        <p:grpSpPr>
          <a:xfrm>
            <a:off x="467544" y="1340768"/>
            <a:ext cx="8208912" cy="4824536"/>
            <a:chOff x="467544" y="1340768"/>
            <a:chExt cx="8208912" cy="4824536"/>
          </a:xfrm>
        </p:grpSpPr>
        <p:grpSp>
          <p:nvGrpSpPr>
            <p:cNvPr id="18" name="群組 17"/>
            <p:cNvGrpSpPr/>
            <p:nvPr/>
          </p:nvGrpSpPr>
          <p:grpSpPr>
            <a:xfrm>
              <a:off x="467544" y="1340768"/>
              <a:ext cx="8208912" cy="4824536"/>
              <a:chOff x="-497957" y="228754"/>
              <a:chExt cx="9992152" cy="5081922"/>
            </a:xfrm>
          </p:grpSpPr>
          <p:sp>
            <p:nvSpPr>
              <p:cNvPr id="7" name="手繪多邊形 6"/>
              <p:cNvSpPr/>
              <p:nvPr/>
            </p:nvSpPr>
            <p:spPr>
              <a:xfrm>
                <a:off x="1008284" y="228754"/>
                <a:ext cx="6995854" cy="682646"/>
              </a:xfrm>
              <a:custGeom>
                <a:avLst/>
                <a:gdLst>
                  <a:gd name="connsiteX0" fmla="*/ 0 w 1600940"/>
                  <a:gd name="connsiteY0" fmla="*/ 88941 h 889411"/>
                  <a:gd name="connsiteX1" fmla="*/ 88941 w 1600940"/>
                  <a:gd name="connsiteY1" fmla="*/ 0 h 889411"/>
                  <a:gd name="connsiteX2" fmla="*/ 1511999 w 1600940"/>
                  <a:gd name="connsiteY2" fmla="*/ 0 h 889411"/>
                  <a:gd name="connsiteX3" fmla="*/ 1600940 w 1600940"/>
                  <a:gd name="connsiteY3" fmla="*/ 88941 h 889411"/>
                  <a:gd name="connsiteX4" fmla="*/ 1600940 w 1600940"/>
                  <a:gd name="connsiteY4" fmla="*/ 800470 h 889411"/>
                  <a:gd name="connsiteX5" fmla="*/ 1511999 w 1600940"/>
                  <a:gd name="connsiteY5" fmla="*/ 889411 h 889411"/>
                  <a:gd name="connsiteX6" fmla="*/ 88941 w 1600940"/>
                  <a:gd name="connsiteY6" fmla="*/ 889411 h 889411"/>
                  <a:gd name="connsiteX7" fmla="*/ 0 w 1600940"/>
                  <a:gd name="connsiteY7" fmla="*/ 800470 h 889411"/>
                  <a:gd name="connsiteX8" fmla="*/ 0 w 1600940"/>
                  <a:gd name="connsiteY8" fmla="*/ 88941 h 889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00940" h="889411">
                    <a:moveTo>
                      <a:pt x="0" y="88941"/>
                    </a:moveTo>
                    <a:cubicBezTo>
                      <a:pt x="0" y="39820"/>
                      <a:pt x="39820" y="0"/>
                      <a:pt x="88941" y="0"/>
                    </a:cubicBezTo>
                    <a:lnTo>
                      <a:pt x="1511999" y="0"/>
                    </a:lnTo>
                    <a:cubicBezTo>
                      <a:pt x="1561120" y="0"/>
                      <a:pt x="1600940" y="39820"/>
                      <a:pt x="1600940" y="88941"/>
                    </a:cubicBezTo>
                    <a:lnTo>
                      <a:pt x="1600940" y="800470"/>
                    </a:lnTo>
                    <a:cubicBezTo>
                      <a:pt x="1600940" y="849591"/>
                      <a:pt x="1561120" y="889411"/>
                      <a:pt x="1511999" y="889411"/>
                    </a:cubicBezTo>
                    <a:lnTo>
                      <a:pt x="88941" y="889411"/>
                    </a:lnTo>
                    <a:cubicBezTo>
                      <a:pt x="39820" y="889411"/>
                      <a:pt x="0" y="849591"/>
                      <a:pt x="0" y="800470"/>
                    </a:cubicBezTo>
                    <a:lnTo>
                      <a:pt x="0" y="88941"/>
                    </a:lnTo>
                    <a:close/>
                  </a:path>
                </a:pathLst>
              </a:custGeom>
            </p:spPr>
            <p:style>
              <a:lnRef idx="2">
                <a:schemeClr val="dk2">
                  <a:shade val="8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2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09870" tIns="109870" rIns="109870" bIns="109870" numCol="1" spcCol="1270" anchor="ctr" anchorCtr="0">
                <a:noAutofit/>
              </a:bodyPr>
              <a:lstStyle/>
              <a:p>
                <a:pPr lvl="0" algn="ctr" defTabSz="9779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zh-TW" altLang="en-US" sz="2000" dirty="0">
                    <a:solidFill>
                      <a:schemeClr val="tx1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確認汰換</a:t>
                </a:r>
                <a:r>
                  <a:rPr lang="zh-TW" altLang="en-US" sz="2000" b="1" dirty="0">
                    <a:solidFill>
                      <a:srgbClr val="0000FF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台數、產編、</a:t>
                </a:r>
                <a:r>
                  <a:rPr lang="zh-TW" altLang="en-US" sz="2000" b="1" dirty="0" smtClean="0">
                    <a:solidFill>
                      <a:srgbClr val="0000FF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金額</a:t>
                </a:r>
                <a:r>
                  <a:rPr lang="zh-TW" altLang="en-US" sz="2000" dirty="0" smtClean="0">
                    <a:solidFill>
                      <a:schemeClr val="tx1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是否正確無誤</a:t>
                </a:r>
                <a:endParaRPr lang="zh-TW" altLang="en-US" sz="2000" kern="1200" dirty="0">
                  <a:solidFill>
                    <a:schemeClr val="tx1"/>
                  </a:solidFill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</p:txBody>
          </p:sp>
          <p:sp>
            <p:nvSpPr>
              <p:cNvPr id="11" name="手繪多邊形 10"/>
              <p:cNvSpPr/>
              <p:nvPr/>
            </p:nvSpPr>
            <p:spPr>
              <a:xfrm rot="1999585">
                <a:off x="3531805" y="2845867"/>
                <a:ext cx="400234" cy="363549"/>
              </a:xfrm>
              <a:custGeom>
                <a:avLst/>
                <a:gdLst>
                  <a:gd name="connsiteX0" fmla="*/ 0 w 333529"/>
                  <a:gd name="connsiteY0" fmla="*/ 80047 h 400235"/>
                  <a:gd name="connsiteX1" fmla="*/ 166765 w 333529"/>
                  <a:gd name="connsiteY1" fmla="*/ 80047 h 400235"/>
                  <a:gd name="connsiteX2" fmla="*/ 166765 w 333529"/>
                  <a:gd name="connsiteY2" fmla="*/ 0 h 400235"/>
                  <a:gd name="connsiteX3" fmla="*/ 333529 w 333529"/>
                  <a:gd name="connsiteY3" fmla="*/ 200118 h 400235"/>
                  <a:gd name="connsiteX4" fmla="*/ 166765 w 333529"/>
                  <a:gd name="connsiteY4" fmla="*/ 400235 h 400235"/>
                  <a:gd name="connsiteX5" fmla="*/ 166765 w 333529"/>
                  <a:gd name="connsiteY5" fmla="*/ 320188 h 400235"/>
                  <a:gd name="connsiteX6" fmla="*/ 0 w 333529"/>
                  <a:gd name="connsiteY6" fmla="*/ 320188 h 400235"/>
                  <a:gd name="connsiteX7" fmla="*/ 0 w 333529"/>
                  <a:gd name="connsiteY7" fmla="*/ 80047 h 4002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33529" h="400235">
                    <a:moveTo>
                      <a:pt x="266823" y="0"/>
                    </a:moveTo>
                    <a:lnTo>
                      <a:pt x="266823" y="200118"/>
                    </a:lnTo>
                    <a:lnTo>
                      <a:pt x="333529" y="200118"/>
                    </a:lnTo>
                    <a:lnTo>
                      <a:pt x="166764" y="400235"/>
                    </a:lnTo>
                    <a:lnTo>
                      <a:pt x="0" y="200118"/>
                    </a:lnTo>
                    <a:lnTo>
                      <a:pt x="66706" y="200118"/>
                    </a:lnTo>
                    <a:lnTo>
                      <a:pt x="66706" y="0"/>
                    </a:lnTo>
                    <a:lnTo>
                      <a:pt x="266823" y="0"/>
                    </a:lnTo>
                    <a:close/>
                  </a:path>
                </a:pathLst>
              </a:custGeom>
            </p:spPr>
            <p:style>
              <a:lnRef idx="0">
                <a:schemeClr val="dk2">
                  <a:tint val="6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dk2">
                  <a:tint val="6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dk2">
                  <a:tint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2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80048" tIns="0" rIns="80046" bIns="100059" numCol="1" spcCol="1270" anchor="ctr" anchorCtr="0">
                <a:noAutofit/>
              </a:bodyPr>
              <a:lstStyle/>
              <a:p>
                <a:pPr lvl="0" algn="ctr" defTabSz="711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zh-TW" altLang="en-US" sz="1400" kern="1200"/>
              </a:p>
            </p:txBody>
          </p:sp>
          <p:sp>
            <p:nvSpPr>
              <p:cNvPr id="12" name="手繪多邊形 11"/>
              <p:cNvSpPr/>
              <p:nvPr/>
            </p:nvSpPr>
            <p:spPr>
              <a:xfrm>
                <a:off x="-497957" y="3340420"/>
                <a:ext cx="4557823" cy="1970256"/>
              </a:xfrm>
              <a:custGeom>
                <a:avLst/>
                <a:gdLst>
                  <a:gd name="connsiteX0" fmla="*/ 0 w 1600940"/>
                  <a:gd name="connsiteY0" fmla="*/ 88941 h 889411"/>
                  <a:gd name="connsiteX1" fmla="*/ 88941 w 1600940"/>
                  <a:gd name="connsiteY1" fmla="*/ 0 h 889411"/>
                  <a:gd name="connsiteX2" fmla="*/ 1511999 w 1600940"/>
                  <a:gd name="connsiteY2" fmla="*/ 0 h 889411"/>
                  <a:gd name="connsiteX3" fmla="*/ 1600940 w 1600940"/>
                  <a:gd name="connsiteY3" fmla="*/ 88941 h 889411"/>
                  <a:gd name="connsiteX4" fmla="*/ 1600940 w 1600940"/>
                  <a:gd name="connsiteY4" fmla="*/ 800470 h 889411"/>
                  <a:gd name="connsiteX5" fmla="*/ 1511999 w 1600940"/>
                  <a:gd name="connsiteY5" fmla="*/ 889411 h 889411"/>
                  <a:gd name="connsiteX6" fmla="*/ 88941 w 1600940"/>
                  <a:gd name="connsiteY6" fmla="*/ 889411 h 889411"/>
                  <a:gd name="connsiteX7" fmla="*/ 0 w 1600940"/>
                  <a:gd name="connsiteY7" fmla="*/ 800470 h 889411"/>
                  <a:gd name="connsiteX8" fmla="*/ 0 w 1600940"/>
                  <a:gd name="connsiteY8" fmla="*/ 88941 h 889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00940" h="889411">
                    <a:moveTo>
                      <a:pt x="0" y="88941"/>
                    </a:moveTo>
                    <a:cubicBezTo>
                      <a:pt x="0" y="39820"/>
                      <a:pt x="39820" y="0"/>
                      <a:pt x="88941" y="0"/>
                    </a:cubicBezTo>
                    <a:lnTo>
                      <a:pt x="1511999" y="0"/>
                    </a:lnTo>
                    <a:cubicBezTo>
                      <a:pt x="1561120" y="0"/>
                      <a:pt x="1600940" y="39820"/>
                      <a:pt x="1600940" y="88941"/>
                    </a:cubicBezTo>
                    <a:lnTo>
                      <a:pt x="1600940" y="800470"/>
                    </a:lnTo>
                    <a:cubicBezTo>
                      <a:pt x="1600940" y="849591"/>
                      <a:pt x="1561120" y="889411"/>
                      <a:pt x="1511999" y="889411"/>
                    </a:cubicBezTo>
                    <a:lnTo>
                      <a:pt x="88941" y="889411"/>
                    </a:lnTo>
                    <a:cubicBezTo>
                      <a:pt x="39820" y="889411"/>
                      <a:pt x="0" y="849591"/>
                      <a:pt x="0" y="800470"/>
                    </a:cubicBezTo>
                    <a:lnTo>
                      <a:pt x="0" y="88941"/>
                    </a:lnTo>
                    <a:close/>
                  </a:path>
                </a:pathLst>
              </a:custGeom>
            </p:spPr>
            <p:style>
              <a:lnRef idx="2">
                <a:schemeClr val="dk2">
                  <a:shade val="8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2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09870" tIns="109870" rIns="109870" bIns="109870" numCol="1" spcCol="1270" anchor="ctr" anchorCtr="0">
                <a:noAutofit/>
              </a:bodyPr>
              <a:lstStyle/>
              <a:p>
                <a:pPr lvl="0" algn="just" defTabSz="977900">
                  <a:lnSpc>
                    <a:spcPts val="3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zh-TW" altLang="en-US" sz="2000" dirty="0" smtClean="0">
                    <a:solidFill>
                      <a:schemeClr val="tx1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單位先行採購冷氣機子</a:t>
                </a:r>
                <a:r>
                  <a:rPr lang="en-US" altLang="zh-TW" sz="2000" dirty="0" smtClean="0">
                    <a:solidFill>
                      <a:schemeClr val="tx1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(</a:t>
                </a:r>
                <a:r>
                  <a:rPr lang="zh-TW" altLang="en-US" sz="2000" dirty="0" smtClean="0">
                    <a:solidFill>
                      <a:schemeClr val="tx1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含節能機板</a:t>
                </a:r>
                <a:r>
                  <a:rPr lang="en-US" altLang="zh-TW" sz="2000" dirty="0" smtClean="0">
                    <a:solidFill>
                      <a:schemeClr val="tx1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)</a:t>
                </a:r>
                <a:r>
                  <a:rPr lang="zh-TW" altLang="en-US" sz="2000" dirty="0" smtClean="0">
                    <a:solidFill>
                      <a:schemeClr val="tx1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，但需</a:t>
                </a:r>
                <a:r>
                  <a:rPr lang="zh-TW" altLang="en-US" sz="2000" b="1" dirty="0" smtClean="0">
                    <a:solidFill>
                      <a:srgbClr val="0000FF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自行保管及存放</a:t>
                </a:r>
                <a:r>
                  <a:rPr lang="zh-TW" altLang="en-US" sz="2000" dirty="0" smtClean="0">
                    <a:solidFill>
                      <a:schemeClr val="tx1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，待額外項決標後與</a:t>
                </a:r>
                <a:r>
                  <a:rPr lang="zh-TW" altLang="en-US" sz="2000" b="1" dirty="0" smtClean="0">
                    <a:solidFill>
                      <a:srgbClr val="0000FF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得標廠商協調施工時間進行汰換安裝</a:t>
                </a:r>
                <a:r>
                  <a:rPr lang="zh-TW" altLang="en-US" sz="2000" dirty="0">
                    <a:solidFill>
                      <a:schemeClr val="tx1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。</a:t>
                </a:r>
              </a:p>
            </p:txBody>
          </p:sp>
          <p:sp>
            <p:nvSpPr>
              <p:cNvPr id="13" name="手繪多邊形 12"/>
              <p:cNvSpPr/>
              <p:nvPr/>
            </p:nvSpPr>
            <p:spPr>
              <a:xfrm rot="19254915">
                <a:off x="5111671" y="2849120"/>
                <a:ext cx="400234" cy="363549"/>
              </a:xfrm>
              <a:custGeom>
                <a:avLst/>
                <a:gdLst>
                  <a:gd name="connsiteX0" fmla="*/ 0 w 333529"/>
                  <a:gd name="connsiteY0" fmla="*/ 80047 h 400235"/>
                  <a:gd name="connsiteX1" fmla="*/ 166765 w 333529"/>
                  <a:gd name="connsiteY1" fmla="*/ 80047 h 400235"/>
                  <a:gd name="connsiteX2" fmla="*/ 166765 w 333529"/>
                  <a:gd name="connsiteY2" fmla="*/ 0 h 400235"/>
                  <a:gd name="connsiteX3" fmla="*/ 333529 w 333529"/>
                  <a:gd name="connsiteY3" fmla="*/ 200118 h 400235"/>
                  <a:gd name="connsiteX4" fmla="*/ 166765 w 333529"/>
                  <a:gd name="connsiteY4" fmla="*/ 400235 h 400235"/>
                  <a:gd name="connsiteX5" fmla="*/ 166765 w 333529"/>
                  <a:gd name="connsiteY5" fmla="*/ 320188 h 400235"/>
                  <a:gd name="connsiteX6" fmla="*/ 0 w 333529"/>
                  <a:gd name="connsiteY6" fmla="*/ 320188 h 400235"/>
                  <a:gd name="connsiteX7" fmla="*/ 0 w 333529"/>
                  <a:gd name="connsiteY7" fmla="*/ 80047 h 4002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33529" h="400235">
                    <a:moveTo>
                      <a:pt x="266823" y="0"/>
                    </a:moveTo>
                    <a:lnTo>
                      <a:pt x="266823" y="200118"/>
                    </a:lnTo>
                    <a:lnTo>
                      <a:pt x="333529" y="200118"/>
                    </a:lnTo>
                    <a:lnTo>
                      <a:pt x="166764" y="400235"/>
                    </a:lnTo>
                    <a:lnTo>
                      <a:pt x="0" y="200118"/>
                    </a:lnTo>
                    <a:lnTo>
                      <a:pt x="66706" y="200118"/>
                    </a:lnTo>
                    <a:lnTo>
                      <a:pt x="66706" y="0"/>
                    </a:lnTo>
                    <a:lnTo>
                      <a:pt x="266823" y="0"/>
                    </a:lnTo>
                    <a:close/>
                  </a:path>
                </a:pathLst>
              </a:custGeom>
            </p:spPr>
            <p:style>
              <a:lnRef idx="0">
                <a:schemeClr val="dk2">
                  <a:tint val="6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dk2">
                  <a:tint val="6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dk2">
                  <a:tint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2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80048" tIns="0" rIns="80046" bIns="100059" numCol="1" spcCol="1270" anchor="ctr" anchorCtr="0">
                <a:noAutofit/>
              </a:bodyPr>
              <a:lstStyle/>
              <a:p>
                <a:pPr lvl="0" algn="ctr" defTabSz="711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zh-TW" altLang="en-US" sz="1400" kern="1200"/>
              </a:p>
            </p:txBody>
          </p:sp>
          <p:sp>
            <p:nvSpPr>
              <p:cNvPr id="14" name="手繪多邊形 13"/>
              <p:cNvSpPr/>
              <p:nvPr/>
            </p:nvSpPr>
            <p:spPr>
              <a:xfrm>
                <a:off x="4892260" y="3340420"/>
                <a:ext cx="4601935" cy="1970255"/>
              </a:xfrm>
              <a:custGeom>
                <a:avLst/>
                <a:gdLst>
                  <a:gd name="connsiteX0" fmla="*/ 0 w 1600940"/>
                  <a:gd name="connsiteY0" fmla="*/ 88941 h 889411"/>
                  <a:gd name="connsiteX1" fmla="*/ 88941 w 1600940"/>
                  <a:gd name="connsiteY1" fmla="*/ 0 h 889411"/>
                  <a:gd name="connsiteX2" fmla="*/ 1511999 w 1600940"/>
                  <a:gd name="connsiteY2" fmla="*/ 0 h 889411"/>
                  <a:gd name="connsiteX3" fmla="*/ 1600940 w 1600940"/>
                  <a:gd name="connsiteY3" fmla="*/ 88941 h 889411"/>
                  <a:gd name="connsiteX4" fmla="*/ 1600940 w 1600940"/>
                  <a:gd name="connsiteY4" fmla="*/ 800470 h 889411"/>
                  <a:gd name="connsiteX5" fmla="*/ 1511999 w 1600940"/>
                  <a:gd name="connsiteY5" fmla="*/ 889411 h 889411"/>
                  <a:gd name="connsiteX6" fmla="*/ 88941 w 1600940"/>
                  <a:gd name="connsiteY6" fmla="*/ 889411 h 889411"/>
                  <a:gd name="connsiteX7" fmla="*/ 0 w 1600940"/>
                  <a:gd name="connsiteY7" fmla="*/ 800470 h 889411"/>
                  <a:gd name="connsiteX8" fmla="*/ 0 w 1600940"/>
                  <a:gd name="connsiteY8" fmla="*/ 88941 h 889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00940" h="889411">
                    <a:moveTo>
                      <a:pt x="0" y="88941"/>
                    </a:moveTo>
                    <a:cubicBezTo>
                      <a:pt x="0" y="39820"/>
                      <a:pt x="39820" y="0"/>
                      <a:pt x="88941" y="0"/>
                    </a:cubicBezTo>
                    <a:lnTo>
                      <a:pt x="1511999" y="0"/>
                    </a:lnTo>
                    <a:cubicBezTo>
                      <a:pt x="1561120" y="0"/>
                      <a:pt x="1600940" y="39820"/>
                      <a:pt x="1600940" y="88941"/>
                    </a:cubicBezTo>
                    <a:lnTo>
                      <a:pt x="1600940" y="800470"/>
                    </a:lnTo>
                    <a:cubicBezTo>
                      <a:pt x="1600940" y="849591"/>
                      <a:pt x="1561120" y="889411"/>
                      <a:pt x="1511999" y="889411"/>
                    </a:cubicBezTo>
                    <a:lnTo>
                      <a:pt x="88941" y="889411"/>
                    </a:lnTo>
                    <a:cubicBezTo>
                      <a:pt x="39820" y="889411"/>
                      <a:pt x="0" y="849591"/>
                      <a:pt x="0" y="800470"/>
                    </a:cubicBezTo>
                    <a:lnTo>
                      <a:pt x="0" y="88941"/>
                    </a:lnTo>
                    <a:close/>
                  </a:path>
                </a:pathLst>
              </a:custGeom>
            </p:spPr>
            <p:style>
              <a:lnRef idx="2">
                <a:schemeClr val="dk2">
                  <a:shade val="8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2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09870" tIns="109870" rIns="109870" bIns="109870" numCol="1" spcCol="1270" anchor="ctr" anchorCtr="0">
                <a:noAutofit/>
              </a:bodyPr>
              <a:lstStyle/>
              <a:p>
                <a:pPr algn="just" defTabSz="977900">
                  <a:lnSpc>
                    <a:spcPts val="3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zh-TW" altLang="en-US" sz="2000" dirty="0">
                    <a:solidFill>
                      <a:schemeClr val="tx1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單位先不採購，待額外項決標後，向得標廠商採購冷氣機子</a:t>
                </a:r>
                <a:r>
                  <a:rPr lang="en-US" altLang="zh-TW" sz="2000" dirty="0">
                    <a:solidFill>
                      <a:schemeClr val="tx1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(</a:t>
                </a:r>
                <a:r>
                  <a:rPr lang="zh-TW" altLang="en-US" sz="2000" dirty="0">
                    <a:solidFill>
                      <a:schemeClr val="tx1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含節能機板</a:t>
                </a:r>
                <a:r>
                  <a:rPr lang="en-US" altLang="zh-TW" sz="2000" dirty="0">
                    <a:solidFill>
                      <a:schemeClr val="tx1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)</a:t>
                </a:r>
                <a:r>
                  <a:rPr lang="zh-TW" altLang="en-US" sz="2000" dirty="0">
                    <a:solidFill>
                      <a:schemeClr val="tx1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，並</a:t>
                </a:r>
                <a:r>
                  <a:rPr lang="zh-TW" altLang="en-US" sz="2000" dirty="0" smtClean="0">
                    <a:solidFill>
                      <a:schemeClr val="tx1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與</a:t>
                </a:r>
                <a:r>
                  <a:rPr lang="zh-TW" altLang="en-US" sz="2000" b="1" dirty="0">
                    <a:solidFill>
                      <a:srgbClr val="0000FF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得標廠商協調施工時間進行汰換</a:t>
                </a:r>
                <a:r>
                  <a:rPr lang="zh-TW" altLang="en-US" sz="2000" b="1" dirty="0" smtClean="0">
                    <a:solidFill>
                      <a:srgbClr val="0000FF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安裝</a:t>
                </a:r>
                <a:r>
                  <a:rPr lang="zh-TW" altLang="en-US" sz="2000" dirty="0">
                    <a:solidFill>
                      <a:schemeClr val="tx1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。</a:t>
                </a:r>
              </a:p>
            </p:txBody>
          </p:sp>
        </p:grpSp>
        <p:sp>
          <p:nvSpPr>
            <p:cNvPr id="20" name="手繪多邊形 19"/>
            <p:cNvSpPr/>
            <p:nvPr/>
          </p:nvSpPr>
          <p:spPr>
            <a:xfrm>
              <a:off x="1691680" y="2636911"/>
              <a:ext cx="5760640" cy="1008113"/>
            </a:xfrm>
            <a:custGeom>
              <a:avLst/>
              <a:gdLst>
                <a:gd name="connsiteX0" fmla="*/ 0 w 1600940"/>
                <a:gd name="connsiteY0" fmla="*/ 88941 h 889411"/>
                <a:gd name="connsiteX1" fmla="*/ 88941 w 1600940"/>
                <a:gd name="connsiteY1" fmla="*/ 0 h 889411"/>
                <a:gd name="connsiteX2" fmla="*/ 1511999 w 1600940"/>
                <a:gd name="connsiteY2" fmla="*/ 0 h 889411"/>
                <a:gd name="connsiteX3" fmla="*/ 1600940 w 1600940"/>
                <a:gd name="connsiteY3" fmla="*/ 88941 h 889411"/>
                <a:gd name="connsiteX4" fmla="*/ 1600940 w 1600940"/>
                <a:gd name="connsiteY4" fmla="*/ 800470 h 889411"/>
                <a:gd name="connsiteX5" fmla="*/ 1511999 w 1600940"/>
                <a:gd name="connsiteY5" fmla="*/ 889411 h 889411"/>
                <a:gd name="connsiteX6" fmla="*/ 88941 w 1600940"/>
                <a:gd name="connsiteY6" fmla="*/ 889411 h 889411"/>
                <a:gd name="connsiteX7" fmla="*/ 0 w 1600940"/>
                <a:gd name="connsiteY7" fmla="*/ 800470 h 889411"/>
                <a:gd name="connsiteX8" fmla="*/ 0 w 1600940"/>
                <a:gd name="connsiteY8" fmla="*/ 88941 h 88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00940" h="889411">
                  <a:moveTo>
                    <a:pt x="0" y="88941"/>
                  </a:moveTo>
                  <a:cubicBezTo>
                    <a:pt x="0" y="39820"/>
                    <a:pt x="39820" y="0"/>
                    <a:pt x="88941" y="0"/>
                  </a:cubicBezTo>
                  <a:lnTo>
                    <a:pt x="1511999" y="0"/>
                  </a:lnTo>
                  <a:cubicBezTo>
                    <a:pt x="1561120" y="0"/>
                    <a:pt x="1600940" y="39820"/>
                    <a:pt x="1600940" y="88941"/>
                  </a:cubicBezTo>
                  <a:lnTo>
                    <a:pt x="1600940" y="800470"/>
                  </a:lnTo>
                  <a:cubicBezTo>
                    <a:pt x="1600940" y="849591"/>
                    <a:pt x="1561120" y="889411"/>
                    <a:pt x="1511999" y="889411"/>
                  </a:cubicBezTo>
                  <a:lnTo>
                    <a:pt x="88941" y="889411"/>
                  </a:lnTo>
                  <a:cubicBezTo>
                    <a:pt x="39820" y="889411"/>
                    <a:pt x="0" y="849591"/>
                    <a:pt x="0" y="800470"/>
                  </a:cubicBezTo>
                  <a:lnTo>
                    <a:pt x="0" y="88941"/>
                  </a:lnTo>
                  <a:close/>
                </a:path>
              </a:pathLst>
            </a:custGeom>
          </p:spPr>
          <p:style>
            <a:lnRef idx="2">
              <a:schemeClr val="dk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9870" tIns="109870" rIns="109870" bIns="109870" numCol="1" spcCol="1270" anchor="ctr" anchorCtr="0">
              <a:noAutofit/>
            </a:bodyPr>
            <a:lstStyle/>
            <a:p>
              <a:pPr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2000" b="1" dirty="0">
                  <a:solidFill>
                    <a:srgbClr val="0000FF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額外項</a:t>
              </a:r>
              <a:r>
                <a:rPr lang="en-US" altLang="zh-TW" sz="2000" b="1" dirty="0">
                  <a:solidFill>
                    <a:srgbClr val="0000FF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(</a:t>
              </a:r>
              <a:r>
                <a:rPr lang="zh-TW" altLang="en-US" sz="2000" b="1" dirty="0">
                  <a:solidFill>
                    <a:srgbClr val="0000FF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扣除節能機板</a:t>
              </a:r>
              <a:r>
                <a:rPr lang="en-US" altLang="zh-TW" sz="2000" b="1" dirty="0">
                  <a:solidFill>
                    <a:srgbClr val="0000FF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)</a:t>
              </a:r>
              <a:r>
                <a:rPr lang="zh-TW" altLang="en-US" sz="2000" b="1" dirty="0">
                  <a:solidFill>
                    <a:srgbClr val="0000FF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由</a:t>
              </a:r>
              <a:r>
                <a:rPr lang="zh-TW" altLang="en-US" sz="2000" b="1" kern="1200" dirty="0" smtClean="0">
                  <a:solidFill>
                    <a:srgbClr val="0000FF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總務處統一進行招標</a:t>
              </a:r>
              <a:endParaRPr lang="en-US" altLang="zh-TW" sz="2000" b="1" kern="1200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  <a:p>
              <a:pPr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2000" dirty="0">
                  <a:solidFill>
                    <a:schemeClr val="tx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而單位負責採購冷氣機子及節能機板</a:t>
              </a:r>
            </a:p>
          </p:txBody>
        </p:sp>
        <p:sp>
          <p:nvSpPr>
            <p:cNvPr id="21" name="手繪多邊形 20"/>
            <p:cNvSpPr/>
            <p:nvPr/>
          </p:nvSpPr>
          <p:spPr>
            <a:xfrm>
              <a:off x="4387209" y="2147761"/>
              <a:ext cx="328807" cy="345135"/>
            </a:xfrm>
            <a:custGeom>
              <a:avLst/>
              <a:gdLst>
                <a:gd name="connsiteX0" fmla="*/ 0 w 333529"/>
                <a:gd name="connsiteY0" fmla="*/ 80047 h 400235"/>
                <a:gd name="connsiteX1" fmla="*/ 166765 w 333529"/>
                <a:gd name="connsiteY1" fmla="*/ 80047 h 400235"/>
                <a:gd name="connsiteX2" fmla="*/ 166765 w 333529"/>
                <a:gd name="connsiteY2" fmla="*/ 0 h 400235"/>
                <a:gd name="connsiteX3" fmla="*/ 333529 w 333529"/>
                <a:gd name="connsiteY3" fmla="*/ 200118 h 400235"/>
                <a:gd name="connsiteX4" fmla="*/ 166765 w 333529"/>
                <a:gd name="connsiteY4" fmla="*/ 400235 h 400235"/>
                <a:gd name="connsiteX5" fmla="*/ 166765 w 333529"/>
                <a:gd name="connsiteY5" fmla="*/ 320188 h 400235"/>
                <a:gd name="connsiteX6" fmla="*/ 0 w 333529"/>
                <a:gd name="connsiteY6" fmla="*/ 320188 h 400235"/>
                <a:gd name="connsiteX7" fmla="*/ 0 w 333529"/>
                <a:gd name="connsiteY7" fmla="*/ 80047 h 400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3529" h="400235">
                  <a:moveTo>
                    <a:pt x="266823" y="0"/>
                  </a:moveTo>
                  <a:lnTo>
                    <a:pt x="266823" y="200118"/>
                  </a:lnTo>
                  <a:lnTo>
                    <a:pt x="333529" y="200118"/>
                  </a:lnTo>
                  <a:lnTo>
                    <a:pt x="166764" y="400235"/>
                  </a:lnTo>
                  <a:lnTo>
                    <a:pt x="0" y="200118"/>
                  </a:lnTo>
                  <a:lnTo>
                    <a:pt x="66706" y="200118"/>
                  </a:lnTo>
                  <a:lnTo>
                    <a:pt x="66706" y="0"/>
                  </a:lnTo>
                  <a:lnTo>
                    <a:pt x="266823" y="0"/>
                  </a:lnTo>
                  <a:close/>
                </a:path>
              </a:pathLst>
            </a:custGeom>
          </p:spPr>
          <p:style>
            <a:lnRef idx="0">
              <a:schemeClr val="dk2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0048" tIns="0" rIns="80046" bIns="100059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TW" altLang="en-US" sz="1400" kern="1200"/>
            </a:p>
          </p:txBody>
        </p:sp>
      </p:grpSp>
    </p:spTree>
    <p:extLst>
      <p:ext uri="{BB962C8B-B14F-4D97-AF65-F5344CB8AC3E}">
        <p14:creationId xmlns:p14="http://schemas.microsoft.com/office/powerpoint/2010/main" val="536342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內容版面配置區 7"/>
          <p:cNvSpPr>
            <a:spLocks noGrp="1"/>
          </p:cNvSpPr>
          <p:nvPr>
            <p:ph idx="1"/>
          </p:nvPr>
        </p:nvSpPr>
        <p:spPr>
          <a:xfrm>
            <a:off x="251520" y="1268760"/>
            <a:ext cx="8640960" cy="5184576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  <a:buClr>
                <a:schemeClr val="tx1"/>
              </a:buClr>
              <a:buFont typeface="Wingdings" pitchFamily="2" charset="2"/>
              <a:buChar char="n"/>
            </a:pP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第二階段完工期限還是以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109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年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8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月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31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日為目標，但</a:t>
            </a:r>
            <a:r>
              <a:rPr lang="zh-TW" altLang="en-US" sz="24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會依實際施作進度評估是否展延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2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Wingdings" pitchFamily="2" charset="2"/>
              <a:buChar char="n"/>
            </a:pP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核銷資料如下</a:t>
            </a:r>
            <a:r>
              <a:rPr lang="zh-TW" altLang="en-US" sz="2800" dirty="0" smtClean="0">
                <a:latin typeface="微軟正黑體"/>
                <a:ea typeface="微軟正黑體"/>
              </a:rPr>
              <a:t>：</a:t>
            </a:r>
            <a:endParaRPr lang="en-US" altLang="zh-TW" sz="2800" dirty="0" smtClean="0">
              <a:latin typeface="微軟正黑體"/>
              <a:ea typeface="微軟正黑體"/>
            </a:endParaRPr>
          </a:p>
          <a:p>
            <a:pPr marL="457200" indent="-457200" algn="just">
              <a:lnSpc>
                <a:spcPct val="150000"/>
              </a:lnSpc>
              <a:buClr>
                <a:schemeClr val="tx1"/>
              </a:buClr>
              <a:buFont typeface="+mj-lt"/>
              <a:buAutoNum type="arabicPeriod"/>
            </a:pPr>
            <a:r>
              <a:rPr lang="zh-TW" altLang="en-US" sz="2400" b="1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財產增加單</a:t>
            </a:r>
            <a:endParaRPr lang="en-US" altLang="zh-TW" sz="2400" b="1" dirty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457200" indent="-457200" algn="just">
              <a:lnSpc>
                <a:spcPct val="150000"/>
              </a:lnSpc>
              <a:buClr>
                <a:schemeClr val="tx1"/>
              </a:buClr>
              <a:buFont typeface="+mj-lt"/>
              <a:buAutoNum type="arabicPeriod"/>
            </a:pPr>
            <a:r>
              <a:rPr lang="zh-TW" altLang="en-US" sz="2400" b="1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驗收功能測試報告</a:t>
            </a:r>
            <a:r>
              <a:rPr lang="en-US" altLang="zh-TW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1800" dirty="0">
                <a:latin typeface="標楷體" panose="03000509000000000000" pitchFamily="65" charset="-120"/>
                <a:ea typeface="標楷體" panose="03000509000000000000" pitchFamily="65" charset="-120"/>
              </a:rPr>
              <a:t>單位需核章</a:t>
            </a:r>
            <a:r>
              <a:rPr lang="en-US" altLang="zh-TW" sz="1800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pPr marL="457200" indent="-457200" algn="just">
              <a:lnSpc>
                <a:spcPct val="150000"/>
              </a:lnSpc>
              <a:buClr>
                <a:schemeClr val="tx1"/>
              </a:buClr>
              <a:buFont typeface="+mj-lt"/>
              <a:buAutoNum type="arabicPeriod"/>
            </a:pPr>
            <a:endParaRPr lang="en-US" altLang="zh-TW" sz="2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>
          <a:xfrm>
            <a:off x="6758880" y="6448251"/>
            <a:ext cx="2133600" cy="365125"/>
          </a:xfrm>
        </p:spPr>
        <p:txBody>
          <a:bodyPr vert="horz" lIns="91440" tIns="45720" rIns="91440" bIns="45720" rtlCol="0" anchor="ctr"/>
          <a:lstStyle/>
          <a:p>
            <a:fld id="{0F60BA66-D866-4126-94BA-6FFB43D440B5}" type="slidenum">
              <a:rPr lang="zh-TW" altLang="en-US" b="1" smtClean="0">
                <a:solidFill>
                  <a:schemeClr val="tx1"/>
                </a:solidFill>
              </a:rPr>
              <a:pPr/>
              <a:t>13</a:t>
            </a:fld>
            <a:endParaRPr lang="zh-TW" altLang="en-US" b="1" dirty="0">
              <a:solidFill>
                <a:schemeClr val="tx1"/>
              </a:solidFill>
            </a:endParaRPr>
          </a:p>
        </p:txBody>
      </p:sp>
      <p:sp>
        <p:nvSpPr>
          <p:cNvPr id="4" name="矩形 3"/>
          <p:cNvSpPr/>
          <p:nvPr/>
        </p:nvSpPr>
        <p:spPr>
          <a:xfrm>
            <a:off x="0" y="0"/>
            <a:ext cx="9144000" cy="112474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spcBef>
                <a:spcPct val="0"/>
              </a:spcBef>
              <a:defRPr/>
            </a:pPr>
            <a:r>
              <a:rPr lang="zh-TW" altLang="en-US" sz="36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第二階段</a:t>
            </a:r>
            <a:r>
              <a:rPr lang="en-US" altLang="zh-TW" sz="28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8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額外</a:t>
            </a:r>
            <a:r>
              <a:rPr lang="zh-TW" altLang="en-US" sz="28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項超過</a:t>
            </a:r>
            <a:r>
              <a:rPr lang="en-US" altLang="zh-TW" sz="28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10</a:t>
            </a:r>
            <a:r>
              <a:rPr lang="zh-TW" altLang="en-US" sz="28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萬</a:t>
            </a:r>
            <a:r>
              <a:rPr lang="en-US" altLang="zh-TW" sz="28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36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核銷資料</a:t>
            </a:r>
            <a:endParaRPr lang="zh-TW" altLang="en-US" sz="3600" b="1" dirty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596592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>
          <a:xfrm>
            <a:off x="6758880" y="6448251"/>
            <a:ext cx="2133600" cy="365125"/>
          </a:xfrm>
        </p:spPr>
        <p:txBody>
          <a:bodyPr vert="horz" lIns="91440" tIns="45720" rIns="91440" bIns="45720" rtlCol="0" anchor="ctr"/>
          <a:lstStyle/>
          <a:p>
            <a:fld id="{0F60BA66-D866-4126-94BA-6FFB43D440B5}" type="slidenum">
              <a:rPr lang="zh-TW" altLang="en-US" b="1" smtClean="0">
                <a:solidFill>
                  <a:schemeClr val="tx1"/>
                </a:solidFill>
              </a:rPr>
              <a:pPr/>
              <a:t>14</a:t>
            </a:fld>
            <a:endParaRPr lang="zh-TW" altLang="en-US" b="1" dirty="0">
              <a:solidFill>
                <a:schemeClr val="tx1"/>
              </a:solidFill>
            </a:endParaRPr>
          </a:p>
        </p:txBody>
      </p:sp>
      <p:sp>
        <p:nvSpPr>
          <p:cNvPr id="4" name="矩形 3"/>
          <p:cNvSpPr/>
          <p:nvPr/>
        </p:nvSpPr>
        <p:spPr>
          <a:xfrm>
            <a:off x="0" y="0"/>
            <a:ext cx="9144000" cy="112474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spcBef>
                <a:spcPct val="0"/>
              </a:spcBef>
              <a:defRPr/>
            </a:pPr>
            <a:r>
              <a:rPr lang="zh-TW" altLang="en-US" sz="36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問題詢問</a:t>
            </a:r>
            <a:endParaRPr lang="zh-TW" altLang="en-US" sz="3600" b="1" dirty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287079" y="4644425"/>
            <a:ext cx="86054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>
              <a:defRPr sz="2000" b="1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</a:lstStyle>
          <a:p>
            <a:pPr algn="ctr"/>
            <a:r>
              <a:rPr lang="zh-TW" altLang="en-US" sz="3200" dirty="0" smtClean="0">
                <a:solidFill>
                  <a:srgbClr val="FF0000"/>
                </a:solidFill>
              </a:rPr>
              <a:t>有任何問題請來電詢問確認</a:t>
            </a:r>
            <a:r>
              <a:rPr lang="en-US" altLang="zh-TW" sz="3200" dirty="0" smtClean="0">
                <a:solidFill>
                  <a:srgbClr val="FF0000"/>
                </a:solidFill>
              </a:rPr>
              <a:t>(2304)</a:t>
            </a:r>
            <a:r>
              <a:rPr lang="zh-TW" altLang="en-US" sz="3200" dirty="0" smtClean="0">
                <a:solidFill>
                  <a:srgbClr val="FF0000"/>
                </a:solidFill>
              </a:rPr>
              <a:t>，感謝</a:t>
            </a:r>
            <a:r>
              <a:rPr lang="en-US" altLang="zh-TW" sz="3200" dirty="0" smtClean="0">
                <a:solidFill>
                  <a:srgbClr val="FF0000"/>
                </a:solidFill>
              </a:rPr>
              <a:t>！</a:t>
            </a:r>
            <a:endParaRPr lang="zh-TW" altLang="en-US" sz="3200" dirty="0">
              <a:solidFill>
                <a:srgbClr val="FF0000"/>
              </a:solidFill>
            </a:endParaRPr>
          </a:p>
        </p:txBody>
      </p:sp>
      <p:sp>
        <p:nvSpPr>
          <p:cNvPr id="5" name="矩形 4"/>
          <p:cNvSpPr/>
          <p:nvPr/>
        </p:nvSpPr>
        <p:spPr>
          <a:xfrm>
            <a:off x="287079" y="2044005"/>
            <a:ext cx="860540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spcBef>
                <a:spcPct val="20000"/>
              </a:spcBef>
              <a:buClr>
                <a:schemeClr val="tx1"/>
              </a:buClr>
              <a:buFont typeface="Wingdings" pitchFamily="2" charset="2"/>
              <a:buChar char="n"/>
            </a:pP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本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次說明會相關資料及文件格式，於會後將上傳至</a:t>
            </a:r>
            <a:r>
              <a:rPr lang="zh-TW" altLang="en-US" sz="2800" b="1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總務處網頁</a:t>
            </a:r>
            <a:r>
              <a:rPr lang="zh-TW" altLang="en-US" sz="2800" b="1" dirty="0" smtClean="0">
                <a:solidFill>
                  <a:srgbClr val="0000FF"/>
                </a:solidFill>
                <a:latin typeface="微軟正黑體"/>
                <a:ea typeface="微軟正黑體"/>
              </a:rPr>
              <a:t>「</a:t>
            </a:r>
            <a:r>
              <a:rPr lang="zh-TW" altLang="en-US" sz="2800" b="1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活動或講習資訊</a:t>
            </a:r>
            <a:r>
              <a:rPr lang="zh-TW" altLang="en-US" sz="28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」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，以供大家下載。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109699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矩形 45"/>
          <p:cNvSpPr/>
          <p:nvPr/>
        </p:nvSpPr>
        <p:spPr>
          <a:xfrm>
            <a:off x="1331640" y="908720"/>
            <a:ext cx="2376264" cy="79208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7" name="矩形 46"/>
          <p:cNvSpPr/>
          <p:nvPr/>
        </p:nvSpPr>
        <p:spPr>
          <a:xfrm>
            <a:off x="2123728" y="5733256"/>
            <a:ext cx="1224136" cy="71994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8" name="矩形 47"/>
          <p:cNvSpPr/>
          <p:nvPr/>
        </p:nvSpPr>
        <p:spPr>
          <a:xfrm>
            <a:off x="3851920" y="908720"/>
            <a:ext cx="1368152" cy="79208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0" name="矩形 49"/>
          <p:cNvSpPr/>
          <p:nvPr/>
        </p:nvSpPr>
        <p:spPr>
          <a:xfrm>
            <a:off x="94644" y="908720"/>
            <a:ext cx="1092980" cy="79208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1" name="矩形 50"/>
          <p:cNvSpPr/>
          <p:nvPr/>
        </p:nvSpPr>
        <p:spPr>
          <a:xfrm>
            <a:off x="94644" y="5733256"/>
            <a:ext cx="1885068" cy="71994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2" name="矩形 51"/>
          <p:cNvSpPr/>
          <p:nvPr/>
        </p:nvSpPr>
        <p:spPr>
          <a:xfrm>
            <a:off x="5724128" y="5733256"/>
            <a:ext cx="1260146" cy="72008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3" name="矩形 52"/>
          <p:cNvSpPr/>
          <p:nvPr/>
        </p:nvSpPr>
        <p:spPr>
          <a:xfrm>
            <a:off x="3491880" y="5733256"/>
            <a:ext cx="2088232" cy="71994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5" name="矩形 54"/>
          <p:cNvSpPr/>
          <p:nvPr/>
        </p:nvSpPr>
        <p:spPr>
          <a:xfrm>
            <a:off x="5364089" y="908720"/>
            <a:ext cx="2448272" cy="79208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6" name="矩形 55"/>
          <p:cNvSpPr/>
          <p:nvPr/>
        </p:nvSpPr>
        <p:spPr>
          <a:xfrm>
            <a:off x="7092280" y="5733256"/>
            <a:ext cx="1944216" cy="71994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7" name="矩形 56"/>
          <p:cNvSpPr/>
          <p:nvPr/>
        </p:nvSpPr>
        <p:spPr>
          <a:xfrm>
            <a:off x="7956376" y="908720"/>
            <a:ext cx="1080120" cy="79208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1313"/>
          <a:stretch/>
        </p:blipFill>
        <p:spPr>
          <a:xfrm>
            <a:off x="7373882" y="44624"/>
            <a:ext cx="1734622" cy="476317"/>
          </a:xfrm>
          <a:prstGeom prst="rect">
            <a:avLst/>
          </a:prstGeom>
          <a:ln>
            <a:noFill/>
          </a:ln>
        </p:spPr>
      </p:pic>
      <p:sp>
        <p:nvSpPr>
          <p:cNvPr id="61" name="投影片編號版面配置區 6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0BA66-D866-4126-94BA-6FFB43D440B5}" type="slidenum">
              <a:rPr lang="zh-TW" altLang="en-US" smtClean="0"/>
              <a:pPr/>
              <a:t>2</a:t>
            </a:fld>
            <a:endParaRPr lang="zh-TW" altLang="en-US"/>
          </a:p>
        </p:txBody>
      </p:sp>
      <p:sp>
        <p:nvSpPr>
          <p:cNvPr id="17" name="矩形 16"/>
          <p:cNvSpPr/>
          <p:nvPr/>
        </p:nvSpPr>
        <p:spPr>
          <a:xfrm>
            <a:off x="1331640" y="1988840"/>
            <a:ext cx="7176367" cy="30963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zh-TW" altLang="en-US" sz="36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壹、執行說明</a:t>
            </a:r>
            <a:endParaRPr lang="en-US" altLang="zh-TW" sz="3600" b="1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36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貳</a:t>
            </a:r>
            <a:r>
              <a:rPr lang="zh-TW" altLang="en-US" sz="36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en-US" sz="36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第一</a:t>
            </a:r>
            <a:r>
              <a:rPr lang="zh-TW" altLang="en-US" sz="36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階段汰</a:t>
            </a:r>
            <a:r>
              <a:rPr lang="zh-TW" altLang="en-US" sz="36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換</a:t>
            </a:r>
            <a:r>
              <a:rPr lang="zh-TW" altLang="en-US" sz="36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流程及核銷資料</a:t>
            </a:r>
            <a:endParaRPr lang="en-US" altLang="zh-TW" sz="3600" b="1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36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參</a:t>
            </a:r>
            <a:r>
              <a:rPr lang="zh-TW" altLang="en-US" sz="36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en-US" sz="36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第二階段</a:t>
            </a:r>
            <a:r>
              <a:rPr lang="zh-TW" altLang="en-US" sz="36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汰換流程及核銷</a:t>
            </a:r>
            <a:r>
              <a:rPr lang="zh-TW" altLang="en-US" sz="36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資料</a:t>
            </a:r>
            <a:endParaRPr lang="zh-TW" altLang="en-US" sz="3600" b="1" dirty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15113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內容版面配置區 7"/>
          <p:cNvSpPr>
            <a:spLocks noGrp="1"/>
          </p:cNvSpPr>
          <p:nvPr>
            <p:ph idx="1"/>
          </p:nvPr>
        </p:nvSpPr>
        <p:spPr>
          <a:xfrm>
            <a:off x="251520" y="1268760"/>
            <a:ext cx="8640960" cy="5040560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  <a:buClr>
                <a:schemeClr val="tx1"/>
              </a:buClr>
              <a:buFont typeface="Wingdings" pitchFamily="2" charset="2"/>
              <a:buChar char="n"/>
            </a:pP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本次汰換案將採</a:t>
            </a:r>
            <a:r>
              <a:rPr lang="zh-TW" altLang="en-US" sz="28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全額補助</a:t>
            </a:r>
            <a:r>
              <a:rPr lang="zh-TW" altLang="en-US" sz="28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方式</a:t>
            </a:r>
            <a:r>
              <a:rPr lang="en-US" altLang="zh-TW" sz="28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8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含</a:t>
            </a:r>
            <a:r>
              <a:rPr lang="zh-TW" altLang="en-US" sz="28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額外項</a:t>
            </a:r>
            <a:r>
              <a:rPr lang="zh-TW" altLang="en-US" sz="28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）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2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Wingdings" pitchFamily="2" charset="2"/>
              <a:buChar char="n"/>
            </a:pP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汰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換數量</a:t>
            </a:r>
            <a:r>
              <a:rPr lang="zh-TW" altLang="en-US" sz="2800" dirty="0">
                <a:latin typeface="微軟正黑體"/>
                <a:ea typeface="微軟正黑體"/>
              </a:rPr>
              <a:t>：</a:t>
            </a:r>
            <a:endParaRPr lang="en-US" altLang="zh-TW" sz="2800" dirty="0">
              <a:latin typeface="微軟正黑體"/>
              <a:ea typeface="微軟正黑體"/>
            </a:endParaRPr>
          </a:p>
          <a:p>
            <a:pPr marL="514350" indent="-514350" algn="just">
              <a:lnSpc>
                <a:spcPct val="150000"/>
              </a:lnSpc>
              <a:buClr>
                <a:schemeClr val="tx1"/>
              </a:buClr>
              <a:buFont typeface="+mj-lt"/>
              <a:buAutoNum type="arabicPeriod"/>
            </a:pP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將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依據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各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單位提出汰換之</a:t>
            </a:r>
            <a:r>
              <a:rPr lang="zh-TW" altLang="en-US" sz="2400" b="1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數量、品牌機型及金額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，經由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總務處審核</a:t>
            </a:r>
            <a:r>
              <a:rPr lang="en-US" altLang="zh-TW" sz="2400" b="1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400" b="1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年限為</a:t>
            </a:r>
            <a:r>
              <a:rPr lang="en-US" altLang="zh-TW" sz="2400" b="1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100</a:t>
            </a:r>
            <a:r>
              <a:rPr lang="zh-TW" altLang="en-US" sz="2400" b="1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年</a:t>
            </a:r>
            <a:r>
              <a:rPr lang="en-US" altLang="zh-TW" sz="24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12</a:t>
            </a:r>
            <a:r>
              <a:rPr lang="zh-TW" altLang="en-US" sz="24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月前購買且未報廢</a:t>
            </a:r>
            <a:r>
              <a:rPr lang="en-US" altLang="zh-TW" sz="24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所核定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514350" indent="-514350" algn="just">
              <a:lnSpc>
                <a:spcPct val="150000"/>
              </a:lnSpc>
              <a:buClr>
                <a:schemeClr val="tx1"/>
              </a:buClr>
              <a:buFont typeface="+mj-lt"/>
              <a:buAutoNum type="arabicPeriod"/>
            </a:pP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本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案新機需汰換為</a:t>
            </a:r>
            <a:r>
              <a:rPr lang="zh-TW" altLang="en-US" sz="24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壁掛式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，且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kW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數</a:t>
            </a:r>
            <a:r>
              <a:rPr lang="zh-TW" altLang="en-US" sz="2400" b="1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不得大於舊機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，若單位需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汰換不同類型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例如隱蔽式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或較大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kW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數，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則暫不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納入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本案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algn="just">
              <a:lnSpc>
                <a:spcPct val="150000"/>
              </a:lnSpc>
              <a:buClr>
                <a:schemeClr val="tx1"/>
              </a:buClr>
              <a:buNone/>
            </a:pP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algn="just">
              <a:lnSpc>
                <a:spcPct val="150000"/>
              </a:lnSpc>
              <a:buClr>
                <a:schemeClr val="tx1"/>
              </a:buClr>
              <a:buNone/>
            </a:pP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>
          <a:xfrm>
            <a:off x="6758880" y="6448251"/>
            <a:ext cx="2133600" cy="365125"/>
          </a:xfrm>
        </p:spPr>
        <p:txBody>
          <a:bodyPr vert="horz" lIns="91440" tIns="45720" rIns="91440" bIns="45720" rtlCol="0" anchor="ctr"/>
          <a:lstStyle/>
          <a:p>
            <a:fld id="{0F60BA66-D866-4126-94BA-6FFB43D440B5}" type="slidenum">
              <a:rPr lang="zh-TW" altLang="en-US" b="1" smtClean="0">
                <a:solidFill>
                  <a:schemeClr val="tx1"/>
                </a:solidFill>
              </a:rPr>
              <a:pPr/>
              <a:t>3</a:t>
            </a:fld>
            <a:endParaRPr lang="zh-TW" altLang="en-US" b="1" dirty="0">
              <a:solidFill>
                <a:schemeClr val="tx1"/>
              </a:solidFill>
            </a:endParaRPr>
          </a:p>
        </p:txBody>
      </p:sp>
      <p:sp>
        <p:nvSpPr>
          <p:cNvPr id="4" name="矩形 3"/>
          <p:cNvSpPr/>
          <p:nvPr/>
        </p:nvSpPr>
        <p:spPr>
          <a:xfrm>
            <a:off x="0" y="0"/>
            <a:ext cx="9144000" cy="112474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spcBef>
                <a:spcPct val="0"/>
              </a:spcBef>
              <a:defRPr/>
            </a:pPr>
            <a:r>
              <a:rPr lang="zh-TW" altLang="en-US" sz="36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執行</a:t>
            </a:r>
            <a:r>
              <a:rPr lang="zh-TW" altLang="en-US" sz="36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說明</a:t>
            </a:r>
            <a:endParaRPr lang="zh-TW" altLang="en-US" sz="3600" b="1" dirty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947287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內容版面配置區 7"/>
          <p:cNvSpPr>
            <a:spLocks noGrp="1"/>
          </p:cNvSpPr>
          <p:nvPr>
            <p:ph idx="1"/>
          </p:nvPr>
        </p:nvSpPr>
        <p:spPr>
          <a:xfrm>
            <a:off x="251520" y="1268760"/>
            <a:ext cx="8640960" cy="5040560"/>
          </a:xfrm>
        </p:spPr>
        <p:txBody>
          <a:bodyPr>
            <a:noAutofit/>
          </a:bodyPr>
          <a:lstStyle/>
          <a:p>
            <a:pPr algn="just">
              <a:lnSpc>
                <a:spcPts val="4000"/>
              </a:lnSpc>
              <a:buClr>
                <a:schemeClr val="tx1"/>
              </a:buClr>
              <a:buFont typeface="Wingdings" pitchFamily="2" charset="2"/>
              <a:buChar char="n"/>
            </a:pPr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algn="just">
              <a:lnSpc>
                <a:spcPts val="4000"/>
              </a:lnSpc>
              <a:buClr>
                <a:schemeClr val="tx1"/>
              </a:buClr>
              <a:buNone/>
            </a:pPr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>
          <a:xfrm>
            <a:off x="6758880" y="6448251"/>
            <a:ext cx="2133600" cy="365125"/>
          </a:xfrm>
        </p:spPr>
        <p:txBody>
          <a:bodyPr vert="horz" lIns="91440" tIns="45720" rIns="91440" bIns="45720" rtlCol="0" anchor="ctr"/>
          <a:lstStyle/>
          <a:p>
            <a:fld id="{0F60BA66-D866-4126-94BA-6FFB43D440B5}" type="slidenum">
              <a:rPr lang="zh-TW" altLang="en-US" b="1" smtClean="0">
                <a:solidFill>
                  <a:schemeClr val="tx1"/>
                </a:solidFill>
              </a:rPr>
              <a:pPr/>
              <a:t>4</a:t>
            </a:fld>
            <a:endParaRPr lang="zh-TW" altLang="en-US" b="1" dirty="0">
              <a:solidFill>
                <a:schemeClr val="tx1"/>
              </a:solidFill>
            </a:endParaRPr>
          </a:p>
        </p:txBody>
      </p:sp>
      <p:sp>
        <p:nvSpPr>
          <p:cNvPr id="4" name="矩形 3"/>
          <p:cNvSpPr/>
          <p:nvPr/>
        </p:nvSpPr>
        <p:spPr>
          <a:xfrm>
            <a:off x="0" y="0"/>
            <a:ext cx="9144000" cy="112474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spcBef>
                <a:spcPct val="0"/>
              </a:spcBef>
              <a:defRPr/>
            </a:pPr>
            <a:r>
              <a:rPr lang="zh-TW" altLang="en-US" sz="36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執行</a:t>
            </a:r>
            <a:r>
              <a:rPr lang="zh-TW" altLang="en-US" sz="36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說明</a:t>
            </a:r>
            <a:endParaRPr lang="zh-TW" altLang="en-US" sz="3600" b="1" dirty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251519" y="1412776"/>
            <a:ext cx="8640961" cy="5629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ts val="4000"/>
              </a:lnSpc>
              <a:spcBef>
                <a:spcPct val="20000"/>
              </a:spcBef>
              <a:buClr>
                <a:schemeClr val="tx1"/>
              </a:buClr>
              <a:buFont typeface="Wingdings" pitchFamily="2" charset="2"/>
              <a:buChar char="n"/>
            </a:pP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作業方式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：本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次將分為兩個階段進行汰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換。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pSp>
        <p:nvGrpSpPr>
          <p:cNvPr id="12" name="群組 11"/>
          <p:cNvGrpSpPr/>
          <p:nvPr/>
        </p:nvGrpSpPr>
        <p:grpSpPr>
          <a:xfrm>
            <a:off x="1187624" y="3419636"/>
            <a:ext cx="3024336" cy="1737556"/>
            <a:chOff x="316769" y="0"/>
            <a:chExt cx="3754339" cy="1021648"/>
          </a:xfrm>
        </p:grpSpPr>
        <p:sp>
          <p:nvSpPr>
            <p:cNvPr id="13" name="圓角矩形 12"/>
            <p:cNvSpPr/>
            <p:nvPr/>
          </p:nvSpPr>
          <p:spPr>
            <a:xfrm>
              <a:off x="316769" y="0"/>
              <a:ext cx="3754339" cy="1021648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圓角矩形 4"/>
            <p:cNvSpPr/>
            <p:nvPr/>
          </p:nvSpPr>
          <p:spPr>
            <a:xfrm>
              <a:off x="366642" y="49873"/>
              <a:ext cx="3654593" cy="92190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41905" tIns="0" rIns="141905" bIns="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2800" b="1" kern="12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額外項未超過</a:t>
              </a:r>
              <a:endParaRPr lang="en-US" altLang="zh-TW" sz="2800" b="1" kern="1200" dirty="0" smtClean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zh-TW" sz="2800" b="1" kern="12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10</a:t>
              </a:r>
              <a:r>
                <a:rPr lang="zh-TW" altLang="en-US" sz="2800" b="1" kern="12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萬元之單位</a:t>
              </a:r>
              <a:endParaRPr lang="zh-TW" altLang="en-US" sz="2800" b="1" kern="12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15" name="群組 14"/>
          <p:cNvGrpSpPr/>
          <p:nvPr/>
        </p:nvGrpSpPr>
        <p:grpSpPr>
          <a:xfrm>
            <a:off x="4980836" y="3414092"/>
            <a:ext cx="3025200" cy="1743100"/>
            <a:chOff x="268167" y="3064346"/>
            <a:chExt cx="3754339" cy="1010207"/>
          </a:xfrm>
        </p:grpSpPr>
        <p:sp>
          <p:nvSpPr>
            <p:cNvPr id="16" name="圓角矩形 15"/>
            <p:cNvSpPr/>
            <p:nvPr/>
          </p:nvSpPr>
          <p:spPr>
            <a:xfrm>
              <a:off x="268167" y="3064346"/>
              <a:ext cx="3754339" cy="1010207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" name="圓角矩形 4"/>
            <p:cNvSpPr/>
            <p:nvPr/>
          </p:nvSpPr>
          <p:spPr>
            <a:xfrm>
              <a:off x="317481" y="3113660"/>
              <a:ext cx="3655711" cy="91157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41905" tIns="0" rIns="141905" bIns="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2800" b="1" kern="12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額外項</a:t>
              </a:r>
              <a:r>
                <a:rPr lang="zh-TW" altLang="en-US" sz="2800" b="1" kern="1200" dirty="0" smtClean="0">
                  <a:latin typeface="微軟正黑體"/>
                  <a:ea typeface="微軟正黑體"/>
                </a:rPr>
                <a:t>「</a:t>
              </a:r>
              <a:r>
                <a:rPr lang="zh-TW" altLang="en-US" sz="2800" b="1" kern="12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超過</a:t>
              </a:r>
              <a:r>
                <a:rPr lang="zh-TW" altLang="en-US" sz="2800" b="1" kern="1200" dirty="0" smtClean="0">
                  <a:latin typeface="微軟正黑體"/>
                  <a:ea typeface="微軟正黑體"/>
                </a:rPr>
                <a:t>」</a:t>
              </a:r>
              <a:endParaRPr lang="en-US" altLang="zh-TW" sz="28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en-US" sz="2800" b="1" kern="12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10</a:t>
              </a:r>
              <a:r>
                <a:rPr lang="zh-TW" altLang="en-US" sz="2800" b="1" kern="12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萬元之單位</a:t>
              </a:r>
              <a:endParaRPr lang="zh-TW" altLang="en-US" sz="2800" b="1" kern="12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18" name="文字方塊 17"/>
          <p:cNvSpPr txBox="1"/>
          <p:nvPr/>
        </p:nvSpPr>
        <p:spPr>
          <a:xfrm>
            <a:off x="1907704" y="2852936"/>
            <a:ext cx="14157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第一階段</a:t>
            </a:r>
            <a:endParaRPr lang="zh-TW" alt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9" name="文字方塊 18"/>
          <p:cNvSpPr txBox="1"/>
          <p:nvPr/>
        </p:nvSpPr>
        <p:spPr>
          <a:xfrm>
            <a:off x="5796136" y="2852936"/>
            <a:ext cx="14157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第二階段</a:t>
            </a:r>
            <a:endParaRPr lang="zh-TW" alt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001525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>
          <a:xfrm>
            <a:off x="6758880" y="6448251"/>
            <a:ext cx="2133600" cy="365125"/>
          </a:xfrm>
        </p:spPr>
        <p:txBody>
          <a:bodyPr vert="horz" lIns="91440" tIns="45720" rIns="91440" bIns="45720" rtlCol="0" anchor="ctr"/>
          <a:lstStyle/>
          <a:p>
            <a:fld id="{0F60BA66-D866-4126-94BA-6FFB43D440B5}" type="slidenum">
              <a:rPr lang="zh-TW" altLang="en-US" b="1" smtClean="0">
                <a:solidFill>
                  <a:schemeClr val="tx1"/>
                </a:solidFill>
              </a:rPr>
              <a:pPr/>
              <a:t>5</a:t>
            </a:fld>
            <a:endParaRPr lang="zh-TW" altLang="en-US" b="1" dirty="0">
              <a:solidFill>
                <a:schemeClr val="tx1"/>
              </a:solidFill>
            </a:endParaRPr>
          </a:p>
        </p:txBody>
      </p:sp>
      <p:sp>
        <p:nvSpPr>
          <p:cNvPr id="4" name="矩形 3"/>
          <p:cNvSpPr/>
          <p:nvPr/>
        </p:nvSpPr>
        <p:spPr>
          <a:xfrm>
            <a:off x="0" y="0"/>
            <a:ext cx="9144000" cy="112474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spcBef>
                <a:spcPct val="0"/>
              </a:spcBef>
              <a:defRPr/>
            </a:pPr>
            <a:r>
              <a:rPr lang="zh-TW" altLang="en-US" sz="36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第一階段</a:t>
            </a:r>
            <a:r>
              <a:rPr lang="en-US" altLang="zh-TW" sz="28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8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額外項未超過</a:t>
            </a:r>
            <a:r>
              <a:rPr lang="en-US" altLang="zh-TW" sz="28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10</a:t>
            </a:r>
            <a:r>
              <a:rPr lang="zh-TW" altLang="en-US" sz="28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萬</a:t>
            </a:r>
            <a:r>
              <a:rPr lang="en-US" altLang="zh-TW" sz="28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36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汰換流程</a:t>
            </a:r>
            <a:endParaRPr lang="zh-TW" altLang="en-US" sz="3600" b="1" dirty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6" name="文字方塊 15"/>
          <p:cNvSpPr txBox="1"/>
          <p:nvPr/>
        </p:nvSpPr>
        <p:spPr>
          <a:xfrm>
            <a:off x="6514906" y="5807005"/>
            <a:ext cx="2362394" cy="64633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>
            <a:defPPr>
              <a:defRPr lang="zh-TW"/>
            </a:defPPr>
            <a:lvl1pPr algn="ctr">
              <a:defRPr b="1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</a:lstStyle>
          <a:p>
            <a:r>
              <a:rPr lang="zh-TW" altLang="en-US" dirty="0" smtClean="0"/>
              <a:t>最晚請於</a:t>
            </a:r>
            <a:endParaRPr lang="en-US" altLang="zh-TW" dirty="0" smtClean="0"/>
          </a:p>
          <a:p>
            <a:r>
              <a:rPr lang="en-US" altLang="zh-TW" dirty="0" smtClean="0"/>
              <a:t>109</a:t>
            </a:r>
            <a:r>
              <a:rPr lang="zh-TW" altLang="en-US" dirty="0"/>
              <a:t>年</a:t>
            </a:r>
            <a:r>
              <a:rPr lang="en-US" altLang="zh-TW" dirty="0"/>
              <a:t>9</a:t>
            </a:r>
            <a:r>
              <a:rPr lang="zh-TW" altLang="en-US" dirty="0" smtClean="0"/>
              <a:t>月</a:t>
            </a:r>
            <a:r>
              <a:rPr lang="en-US" altLang="zh-TW" dirty="0" smtClean="0"/>
              <a:t>11</a:t>
            </a:r>
            <a:r>
              <a:rPr lang="zh-TW" altLang="en-US" dirty="0" smtClean="0"/>
              <a:t>日前提送</a:t>
            </a:r>
            <a:endParaRPr lang="zh-TW" altLang="en-US" dirty="0"/>
          </a:p>
        </p:txBody>
      </p:sp>
      <p:sp>
        <p:nvSpPr>
          <p:cNvPr id="2" name="矩形圖說文字 1"/>
          <p:cNvSpPr/>
          <p:nvPr/>
        </p:nvSpPr>
        <p:spPr>
          <a:xfrm>
            <a:off x="251520" y="1400775"/>
            <a:ext cx="1872208" cy="1452161"/>
          </a:xfrm>
          <a:prstGeom prst="wedgeRectCallout">
            <a:avLst>
              <a:gd name="adj1" fmla="val 72422"/>
              <a:gd name="adj2" fmla="val -29984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zh-TW" altLang="en-US" b="1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*對於汰換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台數</a:t>
            </a:r>
            <a:r>
              <a:rPr lang="zh-TW" altLang="en-US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產編</a:t>
            </a:r>
            <a:r>
              <a:rPr lang="zh-TW" altLang="en-US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、金額</a:t>
            </a:r>
            <a:r>
              <a:rPr lang="zh-TW" altLang="en-US" b="1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若有疑問，可再向總務處確認。</a:t>
            </a:r>
            <a:endParaRPr lang="zh-TW" altLang="en-US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9" name="文字方塊 18"/>
          <p:cNvSpPr txBox="1"/>
          <p:nvPr/>
        </p:nvSpPr>
        <p:spPr>
          <a:xfrm>
            <a:off x="6504101" y="4365104"/>
            <a:ext cx="2376264" cy="64633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完工期限為</a:t>
            </a:r>
            <a:endParaRPr lang="en-US" altLang="zh-TW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en-US" altLang="zh-TW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109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年</a:t>
            </a:r>
            <a:r>
              <a:rPr lang="en-US" altLang="zh-TW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8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月</a:t>
            </a:r>
            <a:r>
              <a:rPr lang="en-US" altLang="zh-TW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31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日</a:t>
            </a:r>
            <a:endParaRPr lang="zh-TW" altLang="en-US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pSp>
        <p:nvGrpSpPr>
          <p:cNvPr id="6" name="群組 5"/>
          <p:cNvGrpSpPr/>
          <p:nvPr/>
        </p:nvGrpSpPr>
        <p:grpSpPr>
          <a:xfrm>
            <a:off x="2549355" y="1340768"/>
            <a:ext cx="3672117" cy="5184577"/>
            <a:chOff x="2398115" y="573351"/>
            <a:chExt cx="3902077" cy="5537033"/>
          </a:xfrm>
        </p:grpSpPr>
        <p:grpSp>
          <p:nvGrpSpPr>
            <p:cNvPr id="18" name="群組 17"/>
            <p:cNvGrpSpPr/>
            <p:nvPr/>
          </p:nvGrpSpPr>
          <p:grpSpPr>
            <a:xfrm>
              <a:off x="2398115" y="573351"/>
              <a:ext cx="3902077" cy="5537033"/>
              <a:chOff x="2036090" y="228754"/>
              <a:chExt cx="4469819" cy="5461169"/>
            </a:xfrm>
          </p:grpSpPr>
          <p:sp>
            <p:nvSpPr>
              <p:cNvPr id="7" name="手繪多邊形 6"/>
              <p:cNvSpPr/>
              <p:nvPr/>
            </p:nvSpPr>
            <p:spPr>
              <a:xfrm>
                <a:off x="2051720" y="228754"/>
                <a:ext cx="4454189" cy="982153"/>
              </a:xfrm>
              <a:custGeom>
                <a:avLst/>
                <a:gdLst>
                  <a:gd name="connsiteX0" fmla="*/ 0 w 1600940"/>
                  <a:gd name="connsiteY0" fmla="*/ 88941 h 889411"/>
                  <a:gd name="connsiteX1" fmla="*/ 88941 w 1600940"/>
                  <a:gd name="connsiteY1" fmla="*/ 0 h 889411"/>
                  <a:gd name="connsiteX2" fmla="*/ 1511999 w 1600940"/>
                  <a:gd name="connsiteY2" fmla="*/ 0 h 889411"/>
                  <a:gd name="connsiteX3" fmla="*/ 1600940 w 1600940"/>
                  <a:gd name="connsiteY3" fmla="*/ 88941 h 889411"/>
                  <a:gd name="connsiteX4" fmla="*/ 1600940 w 1600940"/>
                  <a:gd name="connsiteY4" fmla="*/ 800470 h 889411"/>
                  <a:gd name="connsiteX5" fmla="*/ 1511999 w 1600940"/>
                  <a:gd name="connsiteY5" fmla="*/ 889411 h 889411"/>
                  <a:gd name="connsiteX6" fmla="*/ 88941 w 1600940"/>
                  <a:gd name="connsiteY6" fmla="*/ 889411 h 889411"/>
                  <a:gd name="connsiteX7" fmla="*/ 0 w 1600940"/>
                  <a:gd name="connsiteY7" fmla="*/ 800470 h 889411"/>
                  <a:gd name="connsiteX8" fmla="*/ 0 w 1600940"/>
                  <a:gd name="connsiteY8" fmla="*/ 88941 h 889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00940" h="889411">
                    <a:moveTo>
                      <a:pt x="0" y="88941"/>
                    </a:moveTo>
                    <a:cubicBezTo>
                      <a:pt x="0" y="39820"/>
                      <a:pt x="39820" y="0"/>
                      <a:pt x="88941" y="0"/>
                    </a:cubicBezTo>
                    <a:lnTo>
                      <a:pt x="1511999" y="0"/>
                    </a:lnTo>
                    <a:cubicBezTo>
                      <a:pt x="1561120" y="0"/>
                      <a:pt x="1600940" y="39820"/>
                      <a:pt x="1600940" y="88941"/>
                    </a:cubicBezTo>
                    <a:lnTo>
                      <a:pt x="1600940" y="800470"/>
                    </a:lnTo>
                    <a:cubicBezTo>
                      <a:pt x="1600940" y="849591"/>
                      <a:pt x="1561120" y="889411"/>
                      <a:pt x="1511999" y="889411"/>
                    </a:cubicBezTo>
                    <a:lnTo>
                      <a:pt x="88941" y="889411"/>
                    </a:lnTo>
                    <a:cubicBezTo>
                      <a:pt x="39820" y="889411"/>
                      <a:pt x="0" y="849591"/>
                      <a:pt x="0" y="800470"/>
                    </a:cubicBezTo>
                    <a:lnTo>
                      <a:pt x="0" y="88941"/>
                    </a:lnTo>
                    <a:close/>
                  </a:path>
                </a:pathLst>
              </a:custGeom>
            </p:spPr>
            <p:style>
              <a:lnRef idx="2">
                <a:schemeClr val="dk2">
                  <a:shade val="8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2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09870" tIns="109870" rIns="109870" bIns="109870" numCol="1" spcCol="1270" anchor="ctr" anchorCtr="0">
                <a:noAutofit/>
              </a:bodyPr>
              <a:lstStyle/>
              <a:p>
                <a:pPr lvl="0" algn="ctr" defTabSz="9779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zh-TW" altLang="en-US" sz="2000" kern="1200" dirty="0" smtClean="0">
                    <a:solidFill>
                      <a:schemeClr val="tx1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各單位提供</a:t>
                </a:r>
                <a:r>
                  <a:rPr lang="zh-TW" altLang="en-US" sz="2000" b="1" kern="1200" dirty="0" smtClean="0">
                    <a:solidFill>
                      <a:srgbClr val="0000FF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經費代碼</a:t>
                </a:r>
                <a:endParaRPr lang="en-US" altLang="zh-TW" sz="2000" dirty="0">
                  <a:solidFill>
                    <a:schemeClr val="tx1"/>
                  </a:solidFill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 lvl="0" algn="ctr" defTabSz="9779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zh-TW" altLang="en-US" sz="2000" dirty="0" smtClean="0">
                    <a:solidFill>
                      <a:schemeClr val="tx1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總務處</a:t>
                </a:r>
                <a:r>
                  <a:rPr lang="zh-TW" altLang="en-US" sz="2000" kern="1200" dirty="0" smtClean="0">
                    <a:solidFill>
                      <a:schemeClr val="tx1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授權汰換經費</a:t>
                </a:r>
                <a:endParaRPr lang="zh-TW" altLang="en-US" sz="2000" kern="1200" dirty="0">
                  <a:solidFill>
                    <a:schemeClr val="tx1"/>
                  </a:solidFill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</p:txBody>
          </p:sp>
          <p:sp>
            <p:nvSpPr>
              <p:cNvPr id="11" name="手繪多邊形 10"/>
              <p:cNvSpPr/>
              <p:nvPr/>
            </p:nvSpPr>
            <p:spPr>
              <a:xfrm>
                <a:off x="4129919" y="2883489"/>
                <a:ext cx="400234" cy="363549"/>
              </a:xfrm>
              <a:custGeom>
                <a:avLst/>
                <a:gdLst>
                  <a:gd name="connsiteX0" fmla="*/ 0 w 333529"/>
                  <a:gd name="connsiteY0" fmla="*/ 80047 h 400235"/>
                  <a:gd name="connsiteX1" fmla="*/ 166765 w 333529"/>
                  <a:gd name="connsiteY1" fmla="*/ 80047 h 400235"/>
                  <a:gd name="connsiteX2" fmla="*/ 166765 w 333529"/>
                  <a:gd name="connsiteY2" fmla="*/ 0 h 400235"/>
                  <a:gd name="connsiteX3" fmla="*/ 333529 w 333529"/>
                  <a:gd name="connsiteY3" fmla="*/ 200118 h 400235"/>
                  <a:gd name="connsiteX4" fmla="*/ 166765 w 333529"/>
                  <a:gd name="connsiteY4" fmla="*/ 400235 h 400235"/>
                  <a:gd name="connsiteX5" fmla="*/ 166765 w 333529"/>
                  <a:gd name="connsiteY5" fmla="*/ 320188 h 400235"/>
                  <a:gd name="connsiteX6" fmla="*/ 0 w 333529"/>
                  <a:gd name="connsiteY6" fmla="*/ 320188 h 400235"/>
                  <a:gd name="connsiteX7" fmla="*/ 0 w 333529"/>
                  <a:gd name="connsiteY7" fmla="*/ 80047 h 4002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33529" h="400235">
                    <a:moveTo>
                      <a:pt x="266823" y="0"/>
                    </a:moveTo>
                    <a:lnTo>
                      <a:pt x="266823" y="200118"/>
                    </a:lnTo>
                    <a:lnTo>
                      <a:pt x="333529" y="200118"/>
                    </a:lnTo>
                    <a:lnTo>
                      <a:pt x="166764" y="400235"/>
                    </a:lnTo>
                    <a:lnTo>
                      <a:pt x="0" y="200118"/>
                    </a:lnTo>
                    <a:lnTo>
                      <a:pt x="66706" y="200118"/>
                    </a:lnTo>
                    <a:lnTo>
                      <a:pt x="66706" y="0"/>
                    </a:lnTo>
                    <a:lnTo>
                      <a:pt x="266823" y="0"/>
                    </a:lnTo>
                    <a:close/>
                  </a:path>
                </a:pathLst>
              </a:custGeom>
            </p:spPr>
            <p:style>
              <a:lnRef idx="0">
                <a:schemeClr val="dk2">
                  <a:tint val="6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dk2">
                  <a:tint val="6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dk2">
                  <a:tint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2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80048" tIns="0" rIns="80046" bIns="100059" numCol="1" spcCol="1270" anchor="ctr" anchorCtr="0">
                <a:noAutofit/>
              </a:bodyPr>
              <a:lstStyle/>
              <a:p>
                <a:pPr lvl="0" algn="ctr" defTabSz="711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zh-TW" altLang="en-US" sz="1400" kern="1200"/>
              </a:p>
            </p:txBody>
          </p:sp>
          <p:sp>
            <p:nvSpPr>
              <p:cNvPr id="12" name="手繪多邊形 11"/>
              <p:cNvSpPr/>
              <p:nvPr/>
            </p:nvSpPr>
            <p:spPr>
              <a:xfrm>
                <a:off x="2036090" y="3340422"/>
                <a:ext cx="4320480" cy="832510"/>
              </a:xfrm>
              <a:custGeom>
                <a:avLst/>
                <a:gdLst>
                  <a:gd name="connsiteX0" fmla="*/ 0 w 1600940"/>
                  <a:gd name="connsiteY0" fmla="*/ 88941 h 889411"/>
                  <a:gd name="connsiteX1" fmla="*/ 88941 w 1600940"/>
                  <a:gd name="connsiteY1" fmla="*/ 0 h 889411"/>
                  <a:gd name="connsiteX2" fmla="*/ 1511999 w 1600940"/>
                  <a:gd name="connsiteY2" fmla="*/ 0 h 889411"/>
                  <a:gd name="connsiteX3" fmla="*/ 1600940 w 1600940"/>
                  <a:gd name="connsiteY3" fmla="*/ 88941 h 889411"/>
                  <a:gd name="connsiteX4" fmla="*/ 1600940 w 1600940"/>
                  <a:gd name="connsiteY4" fmla="*/ 800470 h 889411"/>
                  <a:gd name="connsiteX5" fmla="*/ 1511999 w 1600940"/>
                  <a:gd name="connsiteY5" fmla="*/ 889411 h 889411"/>
                  <a:gd name="connsiteX6" fmla="*/ 88941 w 1600940"/>
                  <a:gd name="connsiteY6" fmla="*/ 889411 h 889411"/>
                  <a:gd name="connsiteX7" fmla="*/ 0 w 1600940"/>
                  <a:gd name="connsiteY7" fmla="*/ 800470 h 889411"/>
                  <a:gd name="connsiteX8" fmla="*/ 0 w 1600940"/>
                  <a:gd name="connsiteY8" fmla="*/ 88941 h 889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00940" h="889411">
                    <a:moveTo>
                      <a:pt x="0" y="88941"/>
                    </a:moveTo>
                    <a:cubicBezTo>
                      <a:pt x="0" y="39820"/>
                      <a:pt x="39820" y="0"/>
                      <a:pt x="88941" y="0"/>
                    </a:cubicBezTo>
                    <a:lnTo>
                      <a:pt x="1511999" y="0"/>
                    </a:lnTo>
                    <a:cubicBezTo>
                      <a:pt x="1561120" y="0"/>
                      <a:pt x="1600940" y="39820"/>
                      <a:pt x="1600940" y="88941"/>
                    </a:cubicBezTo>
                    <a:lnTo>
                      <a:pt x="1600940" y="800470"/>
                    </a:lnTo>
                    <a:cubicBezTo>
                      <a:pt x="1600940" y="849591"/>
                      <a:pt x="1561120" y="889411"/>
                      <a:pt x="1511999" y="889411"/>
                    </a:cubicBezTo>
                    <a:lnTo>
                      <a:pt x="88941" y="889411"/>
                    </a:lnTo>
                    <a:cubicBezTo>
                      <a:pt x="39820" y="889411"/>
                      <a:pt x="0" y="849591"/>
                      <a:pt x="0" y="800470"/>
                    </a:cubicBezTo>
                    <a:lnTo>
                      <a:pt x="0" y="88941"/>
                    </a:lnTo>
                    <a:close/>
                  </a:path>
                </a:pathLst>
              </a:custGeom>
            </p:spPr>
            <p:style>
              <a:lnRef idx="2">
                <a:schemeClr val="dk2">
                  <a:shade val="8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2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09870" tIns="109870" rIns="109870" bIns="109870" numCol="1" spcCol="1270" anchor="ctr" anchorCtr="0">
                <a:noAutofit/>
              </a:bodyPr>
              <a:lstStyle/>
              <a:p>
                <a:pPr lvl="0" algn="ctr" defTabSz="9779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zh-TW" altLang="en-US" sz="2000" dirty="0" smtClean="0">
                    <a:solidFill>
                      <a:schemeClr val="tx1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單位可下訂單</a:t>
                </a:r>
                <a:endParaRPr lang="en-US" altLang="zh-TW" sz="2000" dirty="0" smtClean="0">
                  <a:solidFill>
                    <a:schemeClr val="tx1"/>
                  </a:solidFill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 lvl="0" algn="ctr" defTabSz="9779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zh-TW" altLang="en-US" sz="2000" dirty="0" smtClean="0">
                    <a:solidFill>
                      <a:schemeClr val="tx1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廠商開始執行</a:t>
                </a:r>
                <a:r>
                  <a:rPr lang="zh-TW" altLang="en-US" sz="2000" dirty="0">
                    <a:solidFill>
                      <a:schemeClr val="tx1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汰換</a:t>
                </a:r>
              </a:p>
            </p:txBody>
          </p:sp>
          <p:sp>
            <p:nvSpPr>
              <p:cNvPr id="13" name="手繪多邊形 12"/>
              <p:cNvSpPr/>
              <p:nvPr/>
            </p:nvSpPr>
            <p:spPr>
              <a:xfrm>
                <a:off x="4129919" y="4324631"/>
                <a:ext cx="400234" cy="363549"/>
              </a:xfrm>
              <a:custGeom>
                <a:avLst/>
                <a:gdLst>
                  <a:gd name="connsiteX0" fmla="*/ 0 w 333529"/>
                  <a:gd name="connsiteY0" fmla="*/ 80047 h 400235"/>
                  <a:gd name="connsiteX1" fmla="*/ 166765 w 333529"/>
                  <a:gd name="connsiteY1" fmla="*/ 80047 h 400235"/>
                  <a:gd name="connsiteX2" fmla="*/ 166765 w 333529"/>
                  <a:gd name="connsiteY2" fmla="*/ 0 h 400235"/>
                  <a:gd name="connsiteX3" fmla="*/ 333529 w 333529"/>
                  <a:gd name="connsiteY3" fmla="*/ 200118 h 400235"/>
                  <a:gd name="connsiteX4" fmla="*/ 166765 w 333529"/>
                  <a:gd name="connsiteY4" fmla="*/ 400235 h 400235"/>
                  <a:gd name="connsiteX5" fmla="*/ 166765 w 333529"/>
                  <a:gd name="connsiteY5" fmla="*/ 320188 h 400235"/>
                  <a:gd name="connsiteX6" fmla="*/ 0 w 333529"/>
                  <a:gd name="connsiteY6" fmla="*/ 320188 h 400235"/>
                  <a:gd name="connsiteX7" fmla="*/ 0 w 333529"/>
                  <a:gd name="connsiteY7" fmla="*/ 80047 h 4002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33529" h="400235">
                    <a:moveTo>
                      <a:pt x="266823" y="0"/>
                    </a:moveTo>
                    <a:lnTo>
                      <a:pt x="266823" y="200118"/>
                    </a:lnTo>
                    <a:lnTo>
                      <a:pt x="333529" y="200118"/>
                    </a:lnTo>
                    <a:lnTo>
                      <a:pt x="166764" y="400235"/>
                    </a:lnTo>
                    <a:lnTo>
                      <a:pt x="0" y="200118"/>
                    </a:lnTo>
                    <a:lnTo>
                      <a:pt x="66706" y="200118"/>
                    </a:lnTo>
                    <a:lnTo>
                      <a:pt x="66706" y="0"/>
                    </a:lnTo>
                    <a:lnTo>
                      <a:pt x="266823" y="0"/>
                    </a:lnTo>
                    <a:close/>
                  </a:path>
                </a:pathLst>
              </a:custGeom>
            </p:spPr>
            <p:style>
              <a:lnRef idx="0">
                <a:schemeClr val="dk2">
                  <a:tint val="6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dk2">
                  <a:tint val="6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dk2">
                  <a:tint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2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80048" tIns="0" rIns="80046" bIns="100059" numCol="1" spcCol="1270" anchor="ctr" anchorCtr="0">
                <a:noAutofit/>
              </a:bodyPr>
              <a:lstStyle/>
              <a:p>
                <a:pPr lvl="0" algn="ctr" defTabSz="711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zh-TW" altLang="en-US" sz="1400" kern="1200"/>
              </a:p>
            </p:txBody>
          </p:sp>
          <p:sp>
            <p:nvSpPr>
              <p:cNvPr id="14" name="手繪多邊形 13"/>
              <p:cNvSpPr/>
              <p:nvPr/>
            </p:nvSpPr>
            <p:spPr>
              <a:xfrm>
                <a:off x="2087314" y="4766643"/>
                <a:ext cx="4320480" cy="923280"/>
              </a:xfrm>
              <a:custGeom>
                <a:avLst/>
                <a:gdLst>
                  <a:gd name="connsiteX0" fmla="*/ 0 w 1600940"/>
                  <a:gd name="connsiteY0" fmla="*/ 88941 h 889411"/>
                  <a:gd name="connsiteX1" fmla="*/ 88941 w 1600940"/>
                  <a:gd name="connsiteY1" fmla="*/ 0 h 889411"/>
                  <a:gd name="connsiteX2" fmla="*/ 1511999 w 1600940"/>
                  <a:gd name="connsiteY2" fmla="*/ 0 h 889411"/>
                  <a:gd name="connsiteX3" fmla="*/ 1600940 w 1600940"/>
                  <a:gd name="connsiteY3" fmla="*/ 88941 h 889411"/>
                  <a:gd name="connsiteX4" fmla="*/ 1600940 w 1600940"/>
                  <a:gd name="connsiteY4" fmla="*/ 800470 h 889411"/>
                  <a:gd name="connsiteX5" fmla="*/ 1511999 w 1600940"/>
                  <a:gd name="connsiteY5" fmla="*/ 889411 h 889411"/>
                  <a:gd name="connsiteX6" fmla="*/ 88941 w 1600940"/>
                  <a:gd name="connsiteY6" fmla="*/ 889411 h 889411"/>
                  <a:gd name="connsiteX7" fmla="*/ 0 w 1600940"/>
                  <a:gd name="connsiteY7" fmla="*/ 800470 h 889411"/>
                  <a:gd name="connsiteX8" fmla="*/ 0 w 1600940"/>
                  <a:gd name="connsiteY8" fmla="*/ 88941 h 889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00940" h="889411">
                    <a:moveTo>
                      <a:pt x="0" y="88941"/>
                    </a:moveTo>
                    <a:cubicBezTo>
                      <a:pt x="0" y="39820"/>
                      <a:pt x="39820" y="0"/>
                      <a:pt x="88941" y="0"/>
                    </a:cubicBezTo>
                    <a:lnTo>
                      <a:pt x="1511999" y="0"/>
                    </a:lnTo>
                    <a:cubicBezTo>
                      <a:pt x="1561120" y="0"/>
                      <a:pt x="1600940" y="39820"/>
                      <a:pt x="1600940" y="88941"/>
                    </a:cubicBezTo>
                    <a:lnTo>
                      <a:pt x="1600940" y="800470"/>
                    </a:lnTo>
                    <a:cubicBezTo>
                      <a:pt x="1600940" y="849591"/>
                      <a:pt x="1561120" y="889411"/>
                      <a:pt x="1511999" y="889411"/>
                    </a:cubicBezTo>
                    <a:lnTo>
                      <a:pt x="88941" y="889411"/>
                    </a:lnTo>
                    <a:cubicBezTo>
                      <a:pt x="39820" y="889411"/>
                      <a:pt x="0" y="849591"/>
                      <a:pt x="0" y="800470"/>
                    </a:cubicBezTo>
                    <a:lnTo>
                      <a:pt x="0" y="88941"/>
                    </a:lnTo>
                    <a:close/>
                  </a:path>
                </a:pathLst>
              </a:custGeom>
            </p:spPr>
            <p:style>
              <a:lnRef idx="2">
                <a:schemeClr val="dk2">
                  <a:shade val="8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2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09870" tIns="109870" rIns="109870" bIns="109870" numCol="1" spcCol="1270" anchor="ctr" anchorCtr="0">
                <a:noAutofit/>
              </a:bodyPr>
              <a:lstStyle/>
              <a:p>
                <a:pPr lvl="0" algn="ctr" defTabSz="9779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zh-TW" altLang="en-US" sz="2000" dirty="0">
                    <a:solidFill>
                      <a:schemeClr val="tx1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汰</a:t>
                </a:r>
                <a:r>
                  <a:rPr lang="zh-TW" altLang="en-US" sz="2000" dirty="0" smtClean="0">
                    <a:solidFill>
                      <a:schemeClr val="tx1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換完成後單位自行驗收</a:t>
                </a:r>
                <a:endParaRPr lang="en-US" altLang="zh-TW" sz="2000" dirty="0">
                  <a:solidFill>
                    <a:schemeClr val="tx1"/>
                  </a:solidFill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 lvl="0" algn="ctr" defTabSz="9779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zh-TW" altLang="en-US" sz="2000" dirty="0" smtClean="0">
                    <a:solidFill>
                      <a:schemeClr val="tx1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並提送</a:t>
                </a:r>
                <a:r>
                  <a:rPr lang="zh-TW" altLang="en-US" sz="2000" b="1" dirty="0">
                    <a:solidFill>
                      <a:srgbClr val="0000FF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核銷資料</a:t>
                </a:r>
                <a:r>
                  <a:rPr lang="zh-TW" altLang="en-US" sz="2000" dirty="0">
                    <a:solidFill>
                      <a:schemeClr val="tx1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至</a:t>
                </a:r>
                <a:r>
                  <a:rPr lang="zh-TW" altLang="en-US" sz="2000" dirty="0" smtClean="0">
                    <a:solidFill>
                      <a:schemeClr val="tx1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總務處審核</a:t>
                </a:r>
                <a:endParaRPr lang="zh-TW" altLang="en-US" sz="2000" dirty="0">
                  <a:solidFill>
                    <a:schemeClr val="tx1"/>
                  </a:solidFill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</p:txBody>
          </p:sp>
        </p:grpSp>
        <p:sp>
          <p:nvSpPr>
            <p:cNvPr id="20" name="手繪多邊形 19"/>
            <p:cNvSpPr/>
            <p:nvPr/>
          </p:nvSpPr>
          <p:spPr>
            <a:xfrm>
              <a:off x="2398115" y="2166437"/>
              <a:ext cx="3888432" cy="944722"/>
            </a:xfrm>
            <a:custGeom>
              <a:avLst/>
              <a:gdLst>
                <a:gd name="connsiteX0" fmla="*/ 0 w 1600940"/>
                <a:gd name="connsiteY0" fmla="*/ 88941 h 889411"/>
                <a:gd name="connsiteX1" fmla="*/ 88941 w 1600940"/>
                <a:gd name="connsiteY1" fmla="*/ 0 h 889411"/>
                <a:gd name="connsiteX2" fmla="*/ 1511999 w 1600940"/>
                <a:gd name="connsiteY2" fmla="*/ 0 h 889411"/>
                <a:gd name="connsiteX3" fmla="*/ 1600940 w 1600940"/>
                <a:gd name="connsiteY3" fmla="*/ 88941 h 889411"/>
                <a:gd name="connsiteX4" fmla="*/ 1600940 w 1600940"/>
                <a:gd name="connsiteY4" fmla="*/ 800470 h 889411"/>
                <a:gd name="connsiteX5" fmla="*/ 1511999 w 1600940"/>
                <a:gd name="connsiteY5" fmla="*/ 889411 h 889411"/>
                <a:gd name="connsiteX6" fmla="*/ 88941 w 1600940"/>
                <a:gd name="connsiteY6" fmla="*/ 889411 h 889411"/>
                <a:gd name="connsiteX7" fmla="*/ 0 w 1600940"/>
                <a:gd name="connsiteY7" fmla="*/ 800470 h 889411"/>
                <a:gd name="connsiteX8" fmla="*/ 0 w 1600940"/>
                <a:gd name="connsiteY8" fmla="*/ 88941 h 88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00940" h="889411">
                  <a:moveTo>
                    <a:pt x="0" y="88941"/>
                  </a:moveTo>
                  <a:cubicBezTo>
                    <a:pt x="0" y="39820"/>
                    <a:pt x="39820" y="0"/>
                    <a:pt x="88941" y="0"/>
                  </a:cubicBezTo>
                  <a:lnTo>
                    <a:pt x="1511999" y="0"/>
                  </a:lnTo>
                  <a:cubicBezTo>
                    <a:pt x="1561120" y="0"/>
                    <a:pt x="1600940" y="39820"/>
                    <a:pt x="1600940" y="88941"/>
                  </a:cubicBezTo>
                  <a:lnTo>
                    <a:pt x="1600940" y="800470"/>
                  </a:lnTo>
                  <a:cubicBezTo>
                    <a:pt x="1600940" y="849591"/>
                    <a:pt x="1561120" y="889411"/>
                    <a:pt x="1511999" y="889411"/>
                  </a:cubicBezTo>
                  <a:lnTo>
                    <a:pt x="88941" y="889411"/>
                  </a:lnTo>
                  <a:cubicBezTo>
                    <a:pt x="39820" y="889411"/>
                    <a:pt x="0" y="849591"/>
                    <a:pt x="0" y="800470"/>
                  </a:cubicBezTo>
                  <a:lnTo>
                    <a:pt x="0" y="88941"/>
                  </a:lnTo>
                  <a:close/>
                </a:path>
              </a:pathLst>
            </a:custGeom>
          </p:spPr>
          <p:style>
            <a:lnRef idx="2">
              <a:schemeClr val="dk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9870" tIns="109870" rIns="109870" bIns="109870" numCol="1" spcCol="1270" anchor="ctr" anchorCtr="0">
              <a:noAutofit/>
            </a:bodyPr>
            <a:lstStyle/>
            <a:p>
              <a:pPr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2000" kern="1200" dirty="0" smtClean="0">
                  <a:solidFill>
                    <a:schemeClr val="tx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提送</a:t>
              </a:r>
              <a:r>
                <a:rPr lang="zh-TW" altLang="en-US" sz="2000" b="1" dirty="0">
                  <a:solidFill>
                    <a:srgbClr val="0000FF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採購</a:t>
              </a:r>
              <a:r>
                <a:rPr lang="zh-TW" altLang="en-US" sz="2000" b="1" dirty="0" smtClean="0">
                  <a:solidFill>
                    <a:srgbClr val="0000FF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動</a:t>
              </a:r>
              <a:r>
                <a:rPr lang="zh-TW" altLang="en-US" sz="2000" b="1" dirty="0">
                  <a:solidFill>
                    <a:srgbClr val="0000FF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支</a:t>
              </a:r>
              <a:r>
                <a:rPr lang="zh-TW" altLang="en-US" sz="2000" b="1" dirty="0" smtClean="0">
                  <a:solidFill>
                    <a:srgbClr val="0000FF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單</a:t>
              </a:r>
              <a:r>
                <a:rPr lang="en-US" altLang="zh-TW" sz="2000" b="1" dirty="0" smtClean="0">
                  <a:solidFill>
                    <a:srgbClr val="0000FF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(09TPJ02)</a:t>
              </a:r>
            </a:p>
            <a:p>
              <a:pPr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2000" dirty="0" smtClean="0">
                  <a:solidFill>
                    <a:schemeClr val="tx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給總務處</a:t>
              </a:r>
              <a:r>
                <a:rPr lang="en-US" altLang="zh-TW" sz="1100" dirty="0" smtClean="0">
                  <a:solidFill>
                    <a:schemeClr val="tx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(</a:t>
              </a:r>
              <a:r>
                <a:rPr lang="zh-TW" altLang="en-US" sz="1100" dirty="0" smtClean="0">
                  <a:solidFill>
                    <a:schemeClr val="tx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陳思婕</a:t>
              </a:r>
              <a:r>
                <a:rPr lang="en-US" altLang="zh-TW" sz="1100" dirty="0" smtClean="0">
                  <a:solidFill>
                    <a:schemeClr val="tx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2304)</a:t>
              </a:r>
              <a:r>
                <a:rPr lang="zh-TW" altLang="en-US" sz="2000" dirty="0" smtClean="0">
                  <a:solidFill>
                    <a:schemeClr val="tx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及主計室審核</a:t>
              </a:r>
              <a:endParaRPr lang="zh-TW" altLang="en-US" sz="2000" kern="12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sp>
          <p:nvSpPr>
            <p:cNvPr id="21" name="手繪多邊形 20"/>
            <p:cNvSpPr/>
            <p:nvPr/>
          </p:nvSpPr>
          <p:spPr>
            <a:xfrm>
              <a:off x="4239638" y="1726900"/>
              <a:ext cx="349398" cy="368598"/>
            </a:xfrm>
            <a:custGeom>
              <a:avLst/>
              <a:gdLst>
                <a:gd name="connsiteX0" fmla="*/ 0 w 333529"/>
                <a:gd name="connsiteY0" fmla="*/ 80047 h 400235"/>
                <a:gd name="connsiteX1" fmla="*/ 166765 w 333529"/>
                <a:gd name="connsiteY1" fmla="*/ 80047 h 400235"/>
                <a:gd name="connsiteX2" fmla="*/ 166765 w 333529"/>
                <a:gd name="connsiteY2" fmla="*/ 0 h 400235"/>
                <a:gd name="connsiteX3" fmla="*/ 333529 w 333529"/>
                <a:gd name="connsiteY3" fmla="*/ 200118 h 400235"/>
                <a:gd name="connsiteX4" fmla="*/ 166765 w 333529"/>
                <a:gd name="connsiteY4" fmla="*/ 400235 h 400235"/>
                <a:gd name="connsiteX5" fmla="*/ 166765 w 333529"/>
                <a:gd name="connsiteY5" fmla="*/ 320188 h 400235"/>
                <a:gd name="connsiteX6" fmla="*/ 0 w 333529"/>
                <a:gd name="connsiteY6" fmla="*/ 320188 h 400235"/>
                <a:gd name="connsiteX7" fmla="*/ 0 w 333529"/>
                <a:gd name="connsiteY7" fmla="*/ 80047 h 400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3529" h="400235">
                  <a:moveTo>
                    <a:pt x="266823" y="0"/>
                  </a:moveTo>
                  <a:lnTo>
                    <a:pt x="266823" y="200118"/>
                  </a:lnTo>
                  <a:lnTo>
                    <a:pt x="333529" y="200118"/>
                  </a:lnTo>
                  <a:lnTo>
                    <a:pt x="166764" y="400235"/>
                  </a:lnTo>
                  <a:lnTo>
                    <a:pt x="0" y="200118"/>
                  </a:lnTo>
                  <a:lnTo>
                    <a:pt x="66706" y="200118"/>
                  </a:lnTo>
                  <a:lnTo>
                    <a:pt x="66706" y="0"/>
                  </a:lnTo>
                  <a:lnTo>
                    <a:pt x="266823" y="0"/>
                  </a:lnTo>
                  <a:close/>
                </a:path>
              </a:pathLst>
            </a:custGeom>
          </p:spPr>
          <p:style>
            <a:lnRef idx="0">
              <a:schemeClr val="dk2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0048" tIns="0" rIns="80046" bIns="100059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TW" altLang="en-US" sz="1400" kern="1200"/>
            </a:p>
          </p:txBody>
        </p:sp>
      </p:grpSp>
      <p:sp>
        <p:nvSpPr>
          <p:cNvPr id="22" name="矩形圖說文字 21"/>
          <p:cNvSpPr/>
          <p:nvPr/>
        </p:nvSpPr>
        <p:spPr>
          <a:xfrm>
            <a:off x="282749" y="3236108"/>
            <a:ext cx="1872208" cy="1452161"/>
          </a:xfrm>
          <a:prstGeom prst="wedgeRectCallout">
            <a:avLst>
              <a:gd name="adj1" fmla="val 69369"/>
              <a:gd name="adj2" fmla="val -45071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zh-TW" altLang="en-US" b="1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*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總金額小於</a:t>
            </a:r>
            <a:r>
              <a:rPr lang="en-US" altLang="zh-TW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10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萬元</a:t>
            </a:r>
            <a:r>
              <a:rPr lang="zh-TW" altLang="en-US" b="1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之單位可直接採購，不用跑動支。</a:t>
            </a:r>
            <a:endParaRPr lang="en-US" altLang="zh-TW" b="1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內容版面配置區 7"/>
          <p:cNvSpPr>
            <a:spLocks noGrp="1"/>
          </p:cNvSpPr>
          <p:nvPr>
            <p:ph idx="1"/>
          </p:nvPr>
        </p:nvSpPr>
        <p:spPr>
          <a:xfrm>
            <a:off x="251520" y="1268760"/>
            <a:ext cx="8640960" cy="5184576"/>
          </a:xfrm>
        </p:spPr>
        <p:txBody>
          <a:bodyPr>
            <a:noAutofit/>
          </a:bodyPr>
          <a:lstStyle/>
          <a:p>
            <a:pPr algn="just">
              <a:lnSpc>
                <a:spcPts val="3600"/>
              </a:lnSpc>
              <a:buClr>
                <a:schemeClr val="tx1"/>
              </a:buClr>
              <a:buFont typeface="Wingdings" pitchFamily="2" charset="2"/>
              <a:buChar char="n"/>
            </a:pPr>
            <a:r>
              <a:rPr lang="zh-TW" altLang="en-US" sz="20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最晚請於</a:t>
            </a:r>
            <a:r>
              <a:rPr lang="en-US" altLang="zh-TW" sz="20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109</a:t>
            </a:r>
            <a:r>
              <a:rPr lang="zh-TW" altLang="en-US" sz="20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年</a:t>
            </a:r>
            <a:r>
              <a:rPr lang="en-US" altLang="zh-TW" sz="2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9</a:t>
            </a:r>
            <a:r>
              <a:rPr lang="zh-TW" altLang="en-US" sz="20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月</a:t>
            </a:r>
            <a:r>
              <a:rPr lang="en-US" altLang="zh-TW" sz="20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11</a:t>
            </a:r>
            <a:r>
              <a:rPr lang="zh-TW" altLang="en-US" sz="20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日前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檢送核銷資料，務必確認資料完整性及正確性。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just">
              <a:lnSpc>
                <a:spcPts val="3600"/>
              </a:lnSpc>
              <a:buClr>
                <a:schemeClr val="tx1"/>
              </a:buClr>
              <a:buFont typeface="Wingdings" pitchFamily="2" charset="2"/>
              <a:buChar char="n"/>
            </a:pP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核銷資料如下</a:t>
            </a:r>
            <a:r>
              <a:rPr lang="zh-TW" altLang="en-US" sz="2400" dirty="0" smtClean="0">
                <a:latin typeface="微軟正黑體"/>
                <a:ea typeface="微軟正黑體"/>
              </a:rPr>
              <a:t>：</a:t>
            </a:r>
            <a:endParaRPr lang="en-US" altLang="zh-TW" sz="2400" dirty="0" smtClean="0">
              <a:latin typeface="微軟正黑體"/>
              <a:ea typeface="微軟正黑體"/>
            </a:endParaRPr>
          </a:p>
          <a:p>
            <a:pPr marL="457200" indent="-457200" algn="just">
              <a:lnSpc>
                <a:spcPts val="3600"/>
              </a:lnSpc>
              <a:buClr>
                <a:schemeClr val="tx1"/>
              </a:buClr>
              <a:buFont typeface="+mj-lt"/>
              <a:buAutoNum type="arabicPeriod"/>
            </a:pP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請款</a:t>
            </a:r>
            <a:r>
              <a:rPr lang="zh-TW" altLang="en-US" sz="20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憑證</a:t>
            </a:r>
            <a:r>
              <a:rPr lang="zh-TW" altLang="en-US" sz="2000" b="1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黏存單</a:t>
            </a:r>
            <a:r>
              <a:rPr lang="en-US" altLang="zh-TW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載明產品廠牌型號</a:t>
            </a:r>
            <a:r>
              <a:rPr lang="en-US" altLang="zh-TW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en-US" sz="2000" b="1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財產增加單</a:t>
            </a:r>
            <a:endParaRPr lang="en-US" altLang="zh-TW" sz="2000" b="1" dirty="0" smtClean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457200" indent="-457200" algn="just">
              <a:lnSpc>
                <a:spcPts val="3600"/>
              </a:lnSpc>
              <a:buClr>
                <a:schemeClr val="tx1"/>
              </a:buClr>
              <a:buFont typeface="+mj-lt"/>
              <a:buAutoNum type="arabicPeriod"/>
            </a:pP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共約</a:t>
            </a:r>
            <a:r>
              <a:rPr lang="zh-TW" altLang="en-US" sz="20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訂單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及</a:t>
            </a:r>
            <a:r>
              <a:rPr lang="zh-TW" altLang="en-US" sz="20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驗收紀錄</a:t>
            </a:r>
            <a:r>
              <a:rPr lang="en-US" altLang="zh-TW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單位需核章</a:t>
            </a:r>
            <a:r>
              <a:rPr lang="en-US" altLang="zh-TW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pPr marL="457200" indent="-457200" algn="just">
              <a:lnSpc>
                <a:spcPts val="3600"/>
              </a:lnSpc>
              <a:buClr>
                <a:schemeClr val="tx1"/>
              </a:buClr>
              <a:buFont typeface="+mj-lt"/>
              <a:buAutoNum type="arabicPeriod"/>
            </a:pP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產品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之</a:t>
            </a:r>
            <a:r>
              <a:rPr lang="zh-TW" altLang="en-US" sz="20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保證書影本</a:t>
            </a:r>
            <a:r>
              <a:rPr lang="en-US" altLang="zh-TW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載明廠牌、型號，每台冷氣機各一份，請廠商核章</a:t>
            </a:r>
            <a:r>
              <a:rPr lang="en-US" altLang="zh-TW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pPr marL="457200" indent="-457200" algn="just">
              <a:lnSpc>
                <a:spcPts val="3600"/>
              </a:lnSpc>
              <a:buClr>
                <a:schemeClr val="tx1"/>
              </a:buClr>
              <a:buFont typeface="+mj-lt"/>
              <a:buAutoNum type="arabicPeriod"/>
            </a:pPr>
            <a:r>
              <a:rPr lang="zh-TW" altLang="en-US" sz="2000" b="1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商品</a:t>
            </a:r>
            <a:r>
              <a:rPr lang="zh-TW" altLang="en-US" sz="20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驗證登錄證書影本</a:t>
            </a:r>
            <a:r>
              <a:rPr lang="en-US" altLang="zh-TW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均需列明冷氣機之型號，每種冷氣機型各一份</a:t>
            </a:r>
            <a:r>
              <a:rPr lang="zh-TW" altLang="en-US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en-US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請</a:t>
            </a:r>
            <a:r>
              <a:rPr lang="zh-TW" altLang="en-US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廠商核</a:t>
            </a:r>
            <a:r>
              <a:rPr lang="zh-TW" altLang="en-US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章</a:t>
            </a:r>
            <a:r>
              <a:rPr lang="en-US" altLang="zh-TW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pPr marL="457200" indent="-457200" algn="just">
              <a:lnSpc>
                <a:spcPts val="3600"/>
              </a:lnSpc>
              <a:buClr>
                <a:schemeClr val="tx1"/>
              </a:buClr>
              <a:buFont typeface="+mj-lt"/>
              <a:buAutoNum type="arabicPeriod"/>
            </a:pPr>
            <a:r>
              <a:rPr lang="zh-TW" altLang="en-US" sz="20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出廠</a:t>
            </a:r>
            <a:r>
              <a:rPr lang="zh-TW" altLang="en-US" sz="2000" b="1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證明</a:t>
            </a:r>
            <a:r>
              <a:rPr lang="en-US" altLang="zh-TW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同一單位全部</a:t>
            </a:r>
            <a:r>
              <a:rPr lang="zh-TW" altLang="en-US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台數可列在同一份</a:t>
            </a:r>
            <a:r>
              <a:rPr lang="zh-TW" altLang="en-US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en-US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請</a:t>
            </a:r>
            <a:r>
              <a:rPr lang="zh-TW" altLang="en-US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廠商核</a:t>
            </a:r>
            <a:r>
              <a:rPr lang="zh-TW" altLang="en-US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章</a:t>
            </a:r>
            <a:r>
              <a:rPr lang="en-US" altLang="zh-TW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pPr marL="457200" indent="-457200" algn="just">
              <a:lnSpc>
                <a:spcPts val="3600"/>
              </a:lnSpc>
              <a:buClr>
                <a:schemeClr val="tx1"/>
              </a:buClr>
              <a:buFont typeface="+mj-lt"/>
              <a:buAutoNum type="arabicPeriod"/>
            </a:pPr>
            <a:r>
              <a:rPr lang="zh-TW" altLang="en-US" sz="20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施工前、後照片</a:t>
            </a:r>
            <a:r>
              <a:rPr lang="en-US" altLang="zh-TW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每台舊機及新機的室內、室外機都要附上照片，另外室外機皆須附上名牌照片</a:t>
            </a:r>
            <a:r>
              <a:rPr lang="en-US" altLang="zh-TW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en-US" altLang="zh-TW" sz="1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457200" indent="-457200" algn="just">
              <a:lnSpc>
                <a:spcPts val="3600"/>
              </a:lnSpc>
              <a:buClr>
                <a:schemeClr val="tx1"/>
              </a:buClr>
              <a:buFont typeface="+mj-lt"/>
              <a:buAutoNum type="arabicPeriod"/>
            </a:pPr>
            <a:r>
              <a:rPr lang="zh-TW" altLang="en-US" sz="2000" b="1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廢</a:t>
            </a:r>
            <a:r>
              <a:rPr lang="zh-TW" altLang="en-US" sz="20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四機聯單及廢棄物處理切結</a:t>
            </a:r>
            <a:r>
              <a:rPr lang="zh-TW" altLang="en-US" sz="2000" b="1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書</a:t>
            </a:r>
            <a:r>
              <a:rPr lang="en-US" altLang="zh-TW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都要正本</a:t>
            </a:r>
            <a:r>
              <a:rPr lang="en-US" altLang="zh-TW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en-US" altLang="zh-TW" sz="1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457200" indent="-457200" algn="just">
              <a:lnSpc>
                <a:spcPts val="3600"/>
              </a:lnSpc>
              <a:buClr>
                <a:schemeClr val="tx1"/>
              </a:buClr>
              <a:buFont typeface="+mj-lt"/>
              <a:buAutoNum type="arabicPeriod"/>
            </a:pP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>
          <a:xfrm>
            <a:off x="6758880" y="6448251"/>
            <a:ext cx="2133600" cy="365125"/>
          </a:xfrm>
        </p:spPr>
        <p:txBody>
          <a:bodyPr vert="horz" lIns="91440" tIns="45720" rIns="91440" bIns="45720" rtlCol="0" anchor="ctr"/>
          <a:lstStyle/>
          <a:p>
            <a:fld id="{0F60BA66-D866-4126-94BA-6FFB43D440B5}" type="slidenum">
              <a:rPr lang="zh-TW" altLang="en-US" b="1" smtClean="0">
                <a:solidFill>
                  <a:schemeClr val="tx1"/>
                </a:solidFill>
              </a:rPr>
              <a:pPr/>
              <a:t>6</a:t>
            </a:fld>
            <a:endParaRPr lang="zh-TW" altLang="en-US" b="1" dirty="0">
              <a:solidFill>
                <a:schemeClr val="tx1"/>
              </a:solidFill>
            </a:endParaRPr>
          </a:p>
        </p:txBody>
      </p:sp>
      <p:sp>
        <p:nvSpPr>
          <p:cNvPr id="4" name="矩形 3"/>
          <p:cNvSpPr/>
          <p:nvPr/>
        </p:nvSpPr>
        <p:spPr>
          <a:xfrm>
            <a:off x="0" y="0"/>
            <a:ext cx="9144000" cy="112474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spcBef>
                <a:spcPct val="0"/>
              </a:spcBef>
              <a:defRPr/>
            </a:pPr>
            <a:r>
              <a:rPr lang="zh-TW" altLang="en-US" sz="36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第一階段</a:t>
            </a:r>
            <a:r>
              <a:rPr lang="en-US" altLang="zh-TW" sz="28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8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額外項未超過</a:t>
            </a:r>
            <a:r>
              <a:rPr lang="en-US" altLang="zh-TW" sz="28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10</a:t>
            </a:r>
            <a:r>
              <a:rPr lang="zh-TW" altLang="en-US" sz="28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萬</a:t>
            </a:r>
            <a:r>
              <a:rPr lang="en-US" altLang="zh-TW" sz="28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36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核銷資料</a:t>
            </a:r>
            <a:endParaRPr lang="zh-TW" altLang="en-US" sz="3600" b="1" dirty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79512" y="3429000"/>
            <a:ext cx="8784976" cy="151216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文字方塊 6"/>
          <p:cNvSpPr txBox="1"/>
          <p:nvPr/>
        </p:nvSpPr>
        <p:spPr>
          <a:xfrm>
            <a:off x="6732240" y="2996952"/>
            <a:ext cx="2236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0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請廠商提供給單位</a:t>
            </a:r>
            <a:endParaRPr lang="zh-TW" altLang="en-US" sz="2000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79512" y="5949280"/>
            <a:ext cx="8784976" cy="50405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72916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>
          <a:xfrm>
            <a:off x="6758880" y="6448251"/>
            <a:ext cx="2133600" cy="365125"/>
          </a:xfrm>
        </p:spPr>
        <p:txBody>
          <a:bodyPr vert="horz" lIns="91440" tIns="45720" rIns="91440" bIns="45720" rtlCol="0" anchor="ctr"/>
          <a:lstStyle/>
          <a:p>
            <a:fld id="{0F60BA66-D866-4126-94BA-6FFB43D440B5}" type="slidenum">
              <a:rPr lang="zh-TW" altLang="en-US" b="1" smtClean="0">
                <a:solidFill>
                  <a:schemeClr val="tx1"/>
                </a:solidFill>
              </a:rPr>
              <a:pPr/>
              <a:t>7</a:t>
            </a:fld>
            <a:endParaRPr lang="zh-TW" altLang="en-US" b="1" dirty="0">
              <a:solidFill>
                <a:schemeClr val="tx1"/>
              </a:solidFill>
            </a:endParaRPr>
          </a:p>
        </p:txBody>
      </p:sp>
      <p:sp>
        <p:nvSpPr>
          <p:cNvPr id="4" name="矩形 3"/>
          <p:cNvSpPr/>
          <p:nvPr/>
        </p:nvSpPr>
        <p:spPr>
          <a:xfrm>
            <a:off x="0" y="0"/>
            <a:ext cx="9144000" cy="112474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  <a:defRPr/>
            </a:pPr>
            <a:r>
              <a:rPr lang="zh-TW" altLang="en-US" sz="36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核銷</a:t>
            </a:r>
            <a:r>
              <a:rPr lang="zh-TW" altLang="en-US" sz="36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資料</a:t>
            </a:r>
            <a:r>
              <a:rPr lang="en-US" altLang="zh-TW" sz="36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36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驗收紀錄</a:t>
            </a:r>
            <a:r>
              <a:rPr lang="en-US" altLang="zh-TW" sz="36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en-US" altLang="zh-TW" sz="3600" b="1" dirty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pSp>
        <p:nvGrpSpPr>
          <p:cNvPr id="5" name="群組 4"/>
          <p:cNvGrpSpPr/>
          <p:nvPr/>
        </p:nvGrpSpPr>
        <p:grpSpPr>
          <a:xfrm>
            <a:off x="467544" y="1196752"/>
            <a:ext cx="7851167" cy="5112568"/>
            <a:chOff x="669337" y="1330221"/>
            <a:chExt cx="7851167" cy="5112568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25000"/>
                      </a14:imgEffect>
                      <a14:imgEffect>
                        <a14:brightnessContrast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9337" y="1330221"/>
              <a:ext cx="7851167" cy="51125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" name="矩形 1"/>
            <p:cNvSpPr/>
            <p:nvPr/>
          </p:nvSpPr>
          <p:spPr>
            <a:xfrm>
              <a:off x="2973593" y="1834277"/>
              <a:ext cx="2520280" cy="18000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" name="矩形 5"/>
            <p:cNvSpPr/>
            <p:nvPr/>
          </p:nvSpPr>
          <p:spPr>
            <a:xfrm>
              <a:off x="4485761" y="3490461"/>
              <a:ext cx="1368152" cy="18000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" name="矩形 7"/>
            <p:cNvSpPr/>
            <p:nvPr/>
          </p:nvSpPr>
          <p:spPr>
            <a:xfrm>
              <a:off x="7150057" y="5896548"/>
              <a:ext cx="864096" cy="19800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7150057" y="6133234"/>
              <a:ext cx="864096" cy="19800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" name="矩形 9"/>
            <p:cNvSpPr/>
            <p:nvPr/>
          </p:nvSpPr>
          <p:spPr>
            <a:xfrm>
              <a:off x="2181505" y="5904264"/>
              <a:ext cx="864096" cy="19800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1" name="矩形 10"/>
            <p:cNvSpPr/>
            <p:nvPr/>
          </p:nvSpPr>
          <p:spPr>
            <a:xfrm>
              <a:off x="3838483" y="2842389"/>
              <a:ext cx="504056" cy="144016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2" name="橢圓 11"/>
          <p:cNvSpPr/>
          <p:nvPr/>
        </p:nvSpPr>
        <p:spPr>
          <a:xfrm>
            <a:off x="323528" y="5589240"/>
            <a:ext cx="2736304" cy="50952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橢圓 13"/>
          <p:cNvSpPr/>
          <p:nvPr/>
        </p:nvSpPr>
        <p:spPr>
          <a:xfrm>
            <a:off x="5508104" y="5490240"/>
            <a:ext cx="2736304" cy="103510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75616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>
          <a:xfrm>
            <a:off x="6758880" y="6448251"/>
            <a:ext cx="2133600" cy="365125"/>
          </a:xfrm>
        </p:spPr>
        <p:txBody>
          <a:bodyPr vert="horz" lIns="91440" tIns="45720" rIns="91440" bIns="45720" rtlCol="0" anchor="ctr"/>
          <a:lstStyle/>
          <a:p>
            <a:fld id="{0F60BA66-D866-4126-94BA-6FFB43D440B5}" type="slidenum">
              <a:rPr lang="zh-TW" altLang="en-US" b="1" smtClean="0">
                <a:solidFill>
                  <a:schemeClr val="tx1"/>
                </a:solidFill>
              </a:rPr>
              <a:pPr/>
              <a:t>8</a:t>
            </a:fld>
            <a:endParaRPr lang="zh-TW" altLang="en-US" b="1" dirty="0">
              <a:solidFill>
                <a:schemeClr val="tx1"/>
              </a:solidFill>
            </a:endParaRPr>
          </a:p>
        </p:txBody>
      </p:sp>
      <p:sp>
        <p:nvSpPr>
          <p:cNvPr id="4" name="矩形 3"/>
          <p:cNvSpPr/>
          <p:nvPr/>
        </p:nvSpPr>
        <p:spPr>
          <a:xfrm>
            <a:off x="0" y="0"/>
            <a:ext cx="2411760" cy="220486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spcBef>
                <a:spcPct val="0"/>
              </a:spcBef>
              <a:defRPr/>
            </a:pPr>
            <a:r>
              <a:rPr lang="zh-TW" altLang="en-US" sz="36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核銷</a:t>
            </a:r>
            <a:r>
              <a:rPr lang="zh-TW" altLang="en-US" sz="36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資料</a:t>
            </a:r>
            <a:endParaRPr lang="en-US" altLang="zh-TW" sz="3600" b="1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 algn="ctr">
              <a:spcBef>
                <a:spcPct val="0"/>
              </a:spcBef>
              <a:defRPr/>
            </a:pPr>
            <a:r>
              <a:rPr lang="en-US" altLang="zh-TW" sz="36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36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照片</a:t>
            </a:r>
            <a:r>
              <a:rPr lang="en-US" altLang="zh-TW" sz="36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sz="3600" b="1" dirty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1" b="4016"/>
          <a:stretch/>
        </p:blipFill>
        <p:spPr bwMode="auto">
          <a:xfrm>
            <a:off x="2915816" y="44624"/>
            <a:ext cx="5472608" cy="669674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橢圓 1"/>
          <p:cNvSpPr/>
          <p:nvPr/>
        </p:nvSpPr>
        <p:spPr>
          <a:xfrm>
            <a:off x="3851920" y="260648"/>
            <a:ext cx="1728192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25101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>
          <a:xfrm>
            <a:off x="6758880" y="6448251"/>
            <a:ext cx="2133600" cy="365125"/>
          </a:xfrm>
        </p:spPr>
        <p:txBody>
          <a:bodyPr vert="horz" lIns="91440" tIns="45720" rIns="91440" bIns="45720" rtlCol="0" anchor="ctr"/>
          <a:lstStyle/>
          <a:p>
            <a:fld id="{0F60BA66-D866-4126-94BA-6FFB43D440B5}" type="slidenum">
              <a:rPr lang="zh-TW" altLang="en-US" b="1" smtClean="0">
                <a:solidFill>
                  <a:schemeClr val="tx1"/>
                </a:solidFill>
              </a:rPr>
              <a:pPr/>
              <a:t>9</a:t>
            </a:fld>
            <a:endParaRPr lang="zh-TW" altLang="en-US" b="1" dirty="0">
              <a:solidFill>
                <a:schemeClr val="tx1"/>
              </a:solidFill>
            </a:endParaRPr>
          </a:p>
        </p:txBody>
      </p:sp>
      <p:sp>
        <p:nvSpPr>
          <p:cNvPr id="4" name="矩形 3"/>
          <p:cNvSpPr/>
          <p:nvPr/>
        </p:nvSpPr>
        <p:spPr>
          <a:xfrm>
            <a:off x="0" y="0"/>
            <a:ext cx="9144000" cy="112474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spcBef>
                <a:spcPct val="0"/>
              </a:spcBef>
              <a:defRPr/>
            </a:pPr>
            <a:r>
              <a:rPr lang="zh-TW" altLang="en-US" sz="36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核銷</a:t>
            </a:r>
            <a:r>
              <a:rPr lang="zh-TW" altLang="en-US" sz="36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資料</a:t>
            </a:r>
            <a:r>
              <a:rPr lang="en-US" altLang="zh-TW" sz="36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36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廢四機聯單</a:t>
            </a:r>
            <a:r>
              <a:rPr lang="en-US" altLang="zh-TW" sz="36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sz="3600" b="1" dirty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700808"/>
            <a:ext cx="8250916" cy="3960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00283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綜合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98C723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26CBEC"/>
      </a:hlink>
      <a:folHlink>
        <a:srgbClr val="598C8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8476</TotalTime>
  <Words>850</Words>
  <Application>Microsoft Office PowerPoint</Application>
  <PresentationFormat>如螢幕大小 (4:3)</PresentationFormat>
  <Paragraphs>88</Paragraphs>
  <Slides>14</Slides>
  <Notes>2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14</vt:i4>
      </vt:variant>
    </vt:vector>
  </HeadingPairs>
  <TitlesOfParts>
    <vt:vector size="15" baseType="lpstr">
      <vt:lpstr>Office 佈景主題</vt:lpstr>
      <vt:lpstr>9年(含)以上壁掛式冷氣機 汰換說明會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研究動機和目的</dc:title>
  <dc:creator>user</dc:creator>
  <cp:lastModifiedBy>User</cp:lastModifiedBy>
  <cp:revision>412</cp:revision>
  <cp:lastPrinted>2020-06-23T03:43:08Z</cp:lastPrinted>
  <dcterms:created xsi:type="dcterms:W3CDTF">2016-05-04T14:02:17Z</dcterms:created>
  <dcterms:modified xsi:type="dcterms:W3CDTF">2020-06-23T07:43:22Z</dcterms:modified>
</cp:coreProperties>
</file>